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459" r:id="rId2"/>
    <p:sldId id="447" r:id="rId3"/>
    <p:sldId id="455" r:id="rId4"/>
    <p:sldId id="460" r:id="rId5"/>
    <p:sldId id="462" r:id="rId6"/>
    <p:sldId id="463" r:id="rId7"/>
    <p:sldId id="465" r:id="rId8"/>
    <p:sldId id="466" r:id="rId9"/>
    <p:sldId id="471" r:id="rId10"/>
    <p:sldId id="467" r:id="rId11"/>
    <p:sldId id="472" r:id="rId12"/>
    <p:sldId id="473" r:id="rId13"/>
    <p:sldId id="468" r:id="rId14"/>
    <p:sldId id="475" r:id="rId15"/>
    <p:sldId id="474" r:id="rId16"/>
    <p:sldId id="476" r:id="rId17"/>
    <p:sldId id="477" r:id="rId18"/>
    <p:sldId id="469" r:id="rId19"/>
    <p:sldId id="478" r:id="rId20"/>
    <p:sldId id="470"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984"/>
    <p:restoredTop sz="90732" autoAdjust="0"/>
  </p:normalViewPr>
  <p:slideViewPr>
    <p:cSldViewPr snapToGrid="0" snapToObjects="1">
      <p:cViewPr>
        <p:scale>
          <a:sx n="110" d="100"/>
          <a:sy n="110" d="100"/>
        </p:scale>
        <p:origin x="-264" y="136"/>
      </p:cViewPr>
      <p:guideLst>
        <p:guide orient="horz" pos="2160"/>
        <p:guide pos="2880"/>
      </p:guideLst>
    </p:cSldViewPr>
  </p:slideViewPr>
  <p:notesTextViewPr>
    <p:cViewPr>
      <p:scale>
        <a:sx n="100" d="100"/>
        <a:sy n="100" d="100"/>
      </p:scale>
      <p:origin x="0" y="0"/>
    </p:cViewPr>
  </p:notesTextViewPr>
  <p:sorterViewPr>
    <p:cViewPr>
      <p:scale>
        <a:sx n="128" d="100"/>
        <a:sy n="128"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tiff>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89CB84B-3086-824D-91F5-F571CFDD3E7D}" type="datetimeFigureOut">
              <a:rPr lang="en-US" smtClean="0"/>
              <a:t>6/23/20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27E9996-E95A-6C4A-95EE-D7EBED57F47A}" type="slidenum">
              <a:rPr lang="en-US" smtClean="0"/>
              <a:t>‹#›</a:t>
            </a:fld>
            <a:endParaRPr lang="en-US"/>
          </a:p>
        </p:txBody>
      </p:sp>
    </p:spTree>
    <p:extLst>
      <p:ext uri="{BB962C8B-B14F-4D97-AF65-F5344CB8AC3E}">
        <p14:creationId xmlns:p14="http://schemas.microsoft.com/office/powerpoint/2010/main" val="408682543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39368921-76A0-4AD0-9C73-38820D030D86}" type="slidenum">
              <a:rPr lang="en-US"/>
              <a:pPr/>
              <a:t>1</a:t>
            </a:fld>
            <a:endParaRPr lang="en-US"/>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pPr eaLnBrk="1" hangingPunct="1"/>
            <a:endParaRPr lang="es-ES"/>
          </a:p>
        </p:txBody>
      </p:sp>
    </p:spTree>
    <p:extLst>
      <p:ext uri="{BB962C8B-B14F-4D97-AF65-F5344CB8AC3E}">
        <p14:creationId xmlns:p14="http://schemas.microsoft.com/office/powerpoint/2010/main" val="391056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C2A9A1-8592-5C44-BA49-FCEEFBC6BFB1}" type="datetime1">
              <a:rPr lang="en-AU" smtClean="0"/>
              <a:t>23/6/20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0B2870-7350-8D40-A01A-CE539DF873CB}" type="slidenum">
              <a:rPr lang="en-US" smtClean="0"/>
              <a:t>‹#›</a:t>
            </a:fld>
            <a:endParaRPr lang="en-US"/>
          </a:p>
        </p:txBody>
      </p:sp>
    </p:spTree>
    <p:extLst>
      <p:ext uri="{BB962C8B-B14F-4D97-AF65-F5344CB8AC3E}">
        <p14:creationId xmlns:p14="http://schemas.microsoft.com/office/powerpoint/2010/main" val="32353816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Date Placeholder 3"/>
          <p:cNvSpPr>
            <a:spLocks noGrp="1"/>
          </p:cNvSpPr>
          <p:nvPr>
            <p:ph type="dt" sz="half" idx="10"/>
          </p:nvPr>
        </p:nvSpPr>
        <p:spPr/>
        <p:txBody>
          <a:bodyPr/>
          <a:lstStyle/>
          <a:p>
            <a:fld id="{73F47B60-2147-C745-87E8-C6E7FAFB1C62}" type="datetime1">
              <a:rPr lang="en-AU" smtClean="0"/>
              <a:t>23/6/20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0B2870-7350-8D40-A01A-CE539DF873CB}" type="slidenum">
              <a:rPr lang="en-US" smtClean="0"/>
              <a:t>‹#›</a:t>
            </a:fld>
            <a:endParaRPr lang="en-US"/>
          </a:p>
        </p:txBody>
      </p:sp>
    </p:spTree>
    <p:extLst>
      <p:ext uri="{BB962C8B-B14F-4D97-AF65-F5344CB8AC3E}">
        <p14:creationId xmlns:p14="http://schemas.microsoft.com/office/powerpoint/2010/main" val="1934766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s-ES_tradnl"/>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Date Placeholder 3"/>
          <p:cNvSpPr>
            <a:spLocks noGrp="1"/>
          </p:cNvSpPr>
          <p:nvPr>
            <p:ph type="dt" sz="half" idx="10"/>
          </p:nvPr>
        </p:nvSpPr>
        <p:spPr/>
        <p:txBody>
          <a:bodyPr/>
          <a:lstStyle/>
          <a:p>
            <a:fld id="{9DEFB572-FD3F-204B-9825-B13E655A1F8A}" type="datetime1">
              <a:rPr lang="en-AU" smtClean="0"/>
              <a:t>23/6/20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0B2870-7350-8D40-A01A-CE539DF873CB}" type="slidenum">
              <a:rPr lang="en-US" smtClean="0"/>
              <a:t>‹#›</a:t>
            </a:fld>
            <a:endParaRPr lang="en-US"/>
          </a:p>
        </p:txBody>
      </p:sp>
    </p:spTree>
    <p:extLst>
      <p:ext uri="{BB962C8B-B14F-4D97-AF65-F5344CB8AC3E}">
        <p14:creationId xmlns:p14="http://schemas.microsoft.com/office/powerpoint/2010/main" val="13448340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Content Placeholder 2"/>
          <p:cNvSpPr>
            <a:spLocks noGrp="1"/>
          </p:cNvSpPr>
          <p:nvPr>
            <p:ph idx="1"/>
          </p:nvPr>
        </p:nvSpPr>
        <p:spPr/>
        <p:txBody>
          <a:body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Date Placeholder 3"/>
          <p:cNvSpPr>
            <a:spLocks noGrp="1"/>
          </p:cNvSpPr>
          <p:nvPr>
            <p:ph type="dt" sz="half" idx="10"/>
          </p:nvPr>
        </p:nvSpPr>
        <p:spPr/>
        <p:txBody>
          <a:bodyPr/>
          <a:lstStyle/>
          <a:p>
            <a:fld id="{A93B90D5-E0B4-814F-AFA5-20A1C8F83C81}" type="datetime1">
              <a:rPr lang="en-AU" smtClean="0"/>
              <a:t>23/6/20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0B2870-7350-8D40-A01A-CE539DF873CB}" type="slidenum">
              <a:rPr lang="en-US" smtClean="0"/>
              <a:t>‹#›</a:t>
            </a:fld>
            <a:endParaRPr lang="en-US"/>
          </a:p>
        </p:txBody>
      </p:sp>
    </p:spTree>
    <p:extLst>
      <p:ext uri="{BB962C8B-B14F-4D97-AF65-F5344CB8AC3E}">
        <p14:creationId xmlns:p14="http://schemas.microsoft.com/office/powerpoint/2010/main" val="3229685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s-ES_tradnl"/>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a:t>Click to edit Master text styles</a:t>
            </a:r>
          </a:p>
        </p:txBody>
      </p:sp>
      <p:sp>
        <p:nvSpPr>
          <p:cNvPr id="4" name="Date Placeholder 3"/>
          <p:cNvSpPr>
            <a:spLocks noGrp="1"/>
          </p:cNvSpPr>
          <p:nvPr>
            <p:ph type="dt" sz="half" idx="10"/>
          </p:nvPr>
        </p:nvSpPr>
        <p:spPr/>
        <p:txBody>
          <a:bodyPr/>
          <a:lstStyle/>
          <a:p>
            <a:fld id="{B91A9266-8F70-894C-8C96-F52C373ECEC2}" type="datetime1">
              <a:rPr lang="en-AU" smtClean="0"/>
              <a:t>23/6/20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0B2870-7350-8D40-A01A-CE539DF873CB}" type="slidenum">
              <a:rPr lang="en-US" smtClean="0"/>
              <a:t>‹#›</a:t>
            </a:fld>
            <a:endParaRPr lang="en-US"/>
          </a:p>
        </p:txBody>
      </p:sp>
    </p:spTree>
    <p:extLst>
      <p:ext uri="{BB962C8B-B14F-4D97-AF65-F5344CB8AC3E}">
        <p14:creationId xmlns:p14="http://schemas.microsoft.com/office/powerpoint/2010/main" val="14907156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5" name="Date Placeholder 4"/>
          <p:cNvSpPr>
            <a:spLocks noGrp="1"/>
          </p:cNvSpPr>
          <p:nvPr>
            <p:ph type="dt" sz="half" idx="10"/>
          </p:nvPr>
        </p:nvSpPr>
        <p:spPr/>
        <p:txBody>
          <a:bodyPr/>
          <a:lstStyle/>
          <a:p>
            <a:fld id="{87A72E06-FD0B-824C-A84A-540FB76DA8DA}" type="datetime1">
              <a:rPr lang="en-AU" smtClean="0"/>
              <a:t>23/6/20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0B2870-7350-8D40-A01A-CE539DF873CB}" type="slidenum">
              <a:rPr lang="en-US" smtClean="0"/>
              <a:t>‹#›</a:t>
            </a:fld>
            <a:endParaRPr lang="en-US"/>
          </a:p>
        </p:txBody>
      </p:sp>
    </p:spTree>
    <p:extLst>
      <p:ext uri="{BB962C8B-B14F-4D97-AF65-F5344CB8AC3E}">
        <p14:creationId xmlns:p14="http://schemas.microsoft.com/office/powerpoint/2010/main" val="2262562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_tradnl"/>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7" name="Date Placeholder 6"/>
          <p:cNvSpPr>
            <a:spLocks noGrp="1"/>
          </p:cNvSpPr>
          <p:nvPr>
            <p:ph type="dt" sz="half" idx="10"/>
          </p:nvPr>
        </p:nvSpPr>
        <p:spPr/>
        <p:txBody>
          <a:bodyPr/>
          <a:lstStyle/>
          <a:p>
            <a:fld id="{28873ACA-DF8F-D947-84AB-BCE6F011C429}" type="datetime1">
              <a:rPr lang="en-AU" smtClean="0"/>
              <a:t>23/6/20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0B2870-7350-8D40-A01A-CE539DF873CB}" type="slidenum">
              <a:rPr lang="en-US" smtClean="0"/>
              <a:t>‹#›</a:t>
            </a:fld>
            <a:endParaRPr lang="en-US"/>
          </a:p>
        </p:txBody>
      </p:sp>
    </p:spTree>
    <p:extLst>
      <p:ext uri="{BB962C8B-B14F-4D97-AF65-F5344CB8AC3E}">
        <p14:creationId xmlns:p14="http://schemas.microsoft.com/office/powerpoint/2010/main" val="2248564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Date Placeholder 2"/>
          <p:cNvSpPr>
            <a:spLocks noGrp="1"/>
          </p:cNvSpPr>
          <p:nvPr>
            <p:ph type="dt" sz="half" idx="10"/>
          </p:nvPr>
        </p:nvSpPr>
        <p:spPr/>
        <p:txBody>
          <a:bodyPr/>
          <a:lstStyle/>
          <a:p>
            <a:fld id="{FC7AECB6-C663-AC4D-92ED-EFB5A6AADCE0}" type="datetime1">
              <a:rPr lang="en-AU" smtClean="0"/>
              <a:t>23/6/20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0B2870-7350-8D40-A01A-CE539DF873CB}" type="slidenum">
              <a:rPr lang="en-US" smtClean="0"/>
              <a:t>‹#›</a:t>
            </a:fld>
            <a:endParaRPr lang="en-US"/>
          </a:p>
        </p:txBody>
      </p:sp>
    </p:spTree>
    <p:extLst>
      <p:ext uri="{BB962C8B-B14F-4D97-AF65-F5344CB8AC3E}">
        <p14:creationId xmlns:p14="http://schemas.microsoft.com/office/powerpoint/2010/main" val="18018531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C1D3D2-AFD7-1649-844B-6E38AB50EC58}" type="datetime1">
              <a:rPr lang="en-AU" smtClean="0"/>
              <a:t>23/6/20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0B2870-7350-8D40-A01A-CE539DF873CB}" type="slidenum">
              <a:rPr lang="en-US" smtClean="0"/>
              <a:t>‹#›</a:t>
            </a:fld>
            <a:endParaRPr lang="en-US"/>
          </a:p>
        </p:txBody>
      </p:sp>
    </p:spTree>
    <p:extLst>
      <p:ext uri="{BB962C8B-B14F-4D97-AF65-F5344CB8AC3E}">
        <p14:creationId xmlns:p14="http://schemas.microsoft.com/office/powerpoint/2010/main" val="2292773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s-ES_tradnl"/>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Click to edit Master text styles</a:t>
            </a:r>
          </a:p>
        </p:txBody>
      </p:sp>
      <p:sp>
        <p:nvSpPr>
          <p:cNvPr id="5" name="Date Placeholder 4"/>
          <p:cNvSpPr>
            <a:spLocks noGrp="1"/>
          </p:cNvSpPr>
          <p:nvPr>
            <p:ph type="dt" sz="half" idx="10"/>
          </p:nvPr>
        </p:nvSpPr>
        <p:spPr/>
        <p:txBody>
          <a:bodyPr/>
          <a:lstStyle/>
          <a:p>
            <a:fld id="{3A2E7D84-2FAC-5543-9CEB-5442A2A1076E}" type="datetime1">
              <a:rPr lang="en-AU" smtClean="0"/>
              <a:t>23/6/20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0B2870-7350-8D40-A01A-CE539DF873CB}" type="slidenum">
              <a:rPr lang="en-US" smtClean="0"/>
              <a:t>‹#›</a:t>
            </a:fld>
            <a:endParaRPr lang="en-US"/>
          </a:p>
        </p:txBody>
      </p:sp>
    </p:spTree>
    <p:extLst>
      <p:ext uri="{BB962C8B-B14F-4D97-AF65-F5344CB8AC3E}">
        <p14:creationId xmlns:p14="http://schemas.microsoft.com/office/powerpoint/2010/main" val="36091653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s-ES_tradnl"/>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Click to edit Master text styles</a:t>
            </a:r>
          </a:p>
        </p:txBody>
      </p:sp>
      <p:sp>
        <p:nvSpPr>
          <p:cNvPr id="5" name="Date Placeholder 4"/>
          <p:cNvSpPr>
            <a:spLocks noGrp="1"/>
          </p:cNvSpPr>
          <p:nvPr>
            <p:ph type="dt" sz="half" idx="10"/>
          </p:nvPr>
        </p:nvSpPr>
        <p:spPr/>
        <p:txBody>
          <a:bodyPr/>
          <a:lstStyle/>
          <a:p>
            <a:fld id="{DED5AEE6-552D-DE48-AE17-4C09CE755E32}" type="datetime1">
              <a:rPr lang="en-AU" smtClean="0"/>
              <a:t>23/6/20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0B2870-7350-8D40-A01A-CE539DF873CB}" type="slidenum">
              <a:rPr lang="en-US" smtClean="0"/>
              <a:t>‹#›</a:t>
            </a:fld>
            <a:endParaRPr lang="en-US"/>
          </a:p>
        </p:txBody>
      </p:sp>
    </p:spTree>
    <p:extLst>
      <p:ext uri="{BB962C8B-B14F-4D97-AF65-F5344CB8AC3E}">
        <p14:creationId xmlns:p14="http://schemas.microsoft.com/office/powerpoint/2010/main" val="3516119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E3045B-5D64-6B4A-A612-B1F97422355E}" type="datetime1">
              <a:rPr lang="en-AU" smtClean="0"/>
              <a:t>23/6/20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0B2870-7350-8D40-A01A-CE539DF873CB}" type="slidenum">
              <a:rPr lang="en-US" smtClean="0"/>
              <a:t>‹#›</a:t>
            </a:fld>
            <a:endParaRPr lang="en-US"/>
          </a:p>
        </p:txBody>
      </p:sp>
    </p:spTree>
    <p:extLst>
      <p:ext uri="{BB962C8B-B14F-4D97-AF65-F5344CB8AC3E}">
        <p14:creationId xmlns:p14="http://schemas.microsoft.com/office/powerpoint/2010/main" val="38437638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towardsdatascience.com/extract-features-of-music-75a3f9bc265d"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towardsdatascience.com/understanding-audio-data-fourier-transform-fft-spectrogram-and-speech-recognition-a4072d228520" TargetMode="External"/><Relationship Id="rId2" Type="http://schemas.openxmlformats.org/officeDocument/2006/relationships/hyperlink" Target="https://towardsdatascience.com/extract-features-of-music-75a3f9bc265d" TargetMode="External"/><Relationship Id="rId1" Type="http://schemas.openxmlformats.org/officeDocument/2006/relationships/slideLayout" Target="../slideLayouts/slideLayout2.xml"/><Relationship Id="rId4" Type="http://schemas.openxmlformats.org/officeDocument/2006/relationships/hyperlink" Target="https://medium.com/tencent-thailand/music-information-retrieval-part-1-using-librosa-to-extract-audio-features-6e8569537185"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194" name="Text Box 5"/>
          <p:cNvSpPr txBox="1">
            <a:spLocks noChangeArrowheads="1"/>
          </p:cNvSpPr>
          <p:nvPr/>
        </p:nvSpPr>
        <p:spPr bwMode="auto">
          <a:xfrm>
            <a:off x="2510099" y="1690179"/>
            <a:ext cx="4090483" cy="3724096"/>
          </a:xfrm>
          <a:prstGeom prst="rect">
            <a:avLst/>
          </a:prstGeom>
          <a:noFill/>
          <a:ln w="9525">
            <a:noFill/>
            <a:miter lim="800000"/>
            <a:headEnd/>
            <a:tailEnd/>
          </a:ln>
        </p:spPr>
        <p:txBody>
          <a:bodyPr wrap="none">
            <a:spAutoFit/>
          </a:bodyPr>
          <a:lstStyle/>
          <a:p>
            <a:pPr algn="ctr"/>
            <a:r>
              <a:rPr lang="es-CL" sz="2400" dirty="0">
                <a:solidFill>
                  <a:srgbClr val="FF0000"/>
                </a:solidFill>
                <a:latin typeface="Trebuchet MS" pitchFamily="34" charset="0"/>
              </a:rPr>
              <a:t>R</a:t>
            </a:r>
            <a:r>
              <a:rPr lang="es-CL" sz="2400" dirty="0">
                <a:solidFill>
                  <a:srgbClr val="3366FF"/>
                </a:solidFill>
                <a:latin typeface="Trebuchet MS" pitchFamily="34" charset="0"/>
              </a:rPr>
              <a:t>e</a:t>
            </a:r>
            <a:r>
              <a:rPr lang="es-CL" sz="2400" dirty="0">
                <a:solidFill>
                  <a:srgbClr val="FFFF00"/>
                </a:solidFill>
                <a:latin typeface="Trebuchet MS" pitchFamily="34" charset="0"/>
              </a:rPr>
              <a:t>c</a:t>
            </a:r>
            <a:r>
              <a:rPr lang="es-CL" sz="2400" dirty="0">
                <a:solidFill>
                  <a:srgbClr val="00FF00"/>
                </a:solidFill>
                <a:latin typeface="Trebuchet MS" pitchFamily="34" charset="0"/>
              </a:rPr>
              <a:t>o</a:t>
            </a:r>
            <a:r>
              <a:rPr lang="es-CL" sz="2400" dirty="0">
                <a:solidFill>
                  <a:schemeClr val="bg1"/>
                </a:solidFill>
                <a:latin typeface="Trebuchet MS" pitchFamily="34" charset="0"/>
              </a:rPr>
              <a:t>n</a:t>
            </a:r>
            <a:r>
              <a:rPr lang="es-CL" sz="2400" dirty="0">
                <a:solidFill>
                  <a:srgbClr val="FF6600"/>
                </a:solidFill>
                <a:latin typeface="Trebuchet MS" pitchFamily="34" charset="0"/>
              </a:rPr>
              <a:t>o</a:t>
            </a:r>
            <a:r>
              <a:rPr lang="es-CL" sz="2400" dirty="0">
                <a:solidFill>
                  <a:srgbClr val="FF0000"/>
                </a:solidFill>
                <a:latin typeface="Trebuchet MS" pitchFamily="34" charset="0"/>
              </a:rPr>
              <a:t>c</a:t>
            </a:r>
            <a:r>
              <a:rPr lang="es-CL" sz="2400" dirty="0">
                <a:solidFill>
                  <a:srgbClr val="3366FF"/>
                </a:solidFill>
                <a:latin typeface="Trebuchet MS" pitchFamily="34" charset="0"/>
              </a:rPr>
              <a:t>i</a:t>
            </a:r>
            <a:r>
              <a:rPr lang="es-CL" sz="2400" dirty="0">
                <a:solidFill>
                  <a:schemeClr val="bg1"/>
                </a:solidFill>
                <a:latin typeface="Trebuchet MS" pitchFamily="34" charset="0"/>
              </a:rPr>
              <a:t>m</a:t>
            </a:r>
            <a:r>
              <a:rPr lang="es-CL" sz="2400" dirty="0">
                <a:solidFill>
                  <a:srgbClr val="FFFF00"/>
                </a:solidFill>
                <a:latin typeface="Trebuchet MS" pitchFamily="34" charset="0"/>
              </a:rPr>
              <a:t>i</a:t>
            </a:r>
            <a:r>
              <a:rPr lang="es-CL" sz="2400" dirty="0">
                <a:solidFill>
                  <a:srgbClr val="00FF00"/>
                </a:solidFill>
                <a:latin typeface="Trebuchet MS" pitchFamily="34" charset="0"/>
              </a:rPr>
              <a:t>e</a:t>
            </a:r>
            <a:r>
              <a:rPr lang="es-CL" sz="2400" dirty="0">
                <a:solidFill>
                  <a:schemeClr val="bg1"/>
                </a:solidFill>
                <a:latin typeface="Trebuchet MS" pitchFamily="34" charset="0"/>
              </a:rPr>
              <a:t>n</a:t>
            </a:r>
            <a:r>
              <a:rPr lang="es-CL" sz="2400" dirty="0">
                <a:solidFill>
                  <a:srgbClr val="FF6600"/>
                </a:solidFill>
                <a:latin typeface="Trebuchet MS" pitchFamily="34" charset="0"/>
              </a:rPr>
              <a:t>t</a:t>
            </a:r>
            <a:r>
              <a:rPr lang="es-CL" sz="2400" dirty="0">
                <a:solidFill>
                  <a:srgbClr val="FF0000"/>
                </a:solidFill>
                <a:latin typeface="Trebuchet MS" pitchFamily="34" charset="0"/>
              </a:rPr>
              <a:t>o</a:t>
            </a:r>
            <a:r>
              <a:rPr lang="es-CL" sz="2400" dirty="0">
                <a:solidFill>
                  <a:srgbClr val="3333CC"/>
                </a:solidFill>
                <a:latin typeface="Trebuchet MS" pitchFamily="34" charset="0"/>
              </a:rPr>
              <a:t> </a:t>
            </a:r>
            <a:r>
              <a:rPr lang="es-CL" sz="2400" dirty="0">
                <a:solidFill>
                  <a:srgbClr val="3366FF"/>
                </a:solidFill>
                <a:latin typeface="Trebuchet MS" pitchFamily="34" charset="0"/>
              </a:rPr>
              <a:t>d</a:t>
            </a:r>
            <a:r>
              <a:rPr lang="es-CL" sz="2400" dirty="0">
                <a:solidFill>
                  <a:srgbClr val="FFFF00"/>
                </a:solidFill>
                <a:latin typeface="Trebuchet MS" pitchFamily="34" charset="0"/>
              </a:rPr>
              <a:t>e </a:t>
            </a:r>
            <a:r>
              <a:rPr lang="es-CL" sz="2400" dirty="0">
                <a:solidFill>
                  <a:srgbClr val="00FF00"/>
                </a:solidFill>
                <a:latin typeface="Trebuchet MS" pitchFamily="34" charset="0"/>
              </a:rPr>
              <a:t>P</a:t>
            </a:r>
            <a:r>
              <a:rPr lang="es-CL" sz="2400" dirty="0">
                <a:solidFill>
                  <a:schemeClr val="bg1"/>
                </a:solidFill>
                <a:latin typeface="Trebuchet MS" pitchFamily="34" charset="0"/>
              </a:rPr>
              <a:t>a</a:t>
            </a:r>
            <a:r>
              <a:rPr lang="es-CL" sz="2400" dirty="0">
                <a:solidFill>
                  <a:srgbClr val="FF6600"/>
                </a:solidFill>
                <a:latin typeface="Trebuchet MS" pitchFamily="34" charset="0"/>
              </a:rPr>
              <a:t>t</a:t>
            </a:r>
            <a:r>
              <a:rPr lang="es-CL" sz="2400" dirty="0">
                <a:solidFill>
                  <a:srgbClr val="FF0000"/>
                </a:solidFill>
                <a:latin typeface="Trebuchet MS" pitchFamily="34" charset="0"/>
              </a:rPr>
              <a:t>r</a:t>
            </a:r>
            <a:r>
              <a:rPr lang="es-CL" sz="2400" dirty="0">
                <a:solidFill>
                  <a:srgbClr val="3366FF"/>
                </a:solidFill>
                <a:latin typeface="Trebuchet MS" pitchFamily="34" charset="0"/>
              </a:rPr>
              <a:t>o</a:t>
            </a:r>
            <a:r>
              <a:rPr lang="es-CL" sz="2400" dirty="0">
                <a:solidFill>
                  <a:srgbClr val="FFFF00"/>
                </a:solidFill>
                <a:latin typeface="Trebuchet MS" pitchFamily="34" charset="0"/>
              </a:rPr>
              <a:t>n</a:t>
            </a:r>
            <a:r>
              <a:rPr lang="es-CL" sz="2400" dirty="0">
                <a:solidFill>
                  <a:srgbClr val="00FF00"/>
                </a:solidFill>
                <a:latin typeface="Trebuchet MS" pitchFamily="34" charset="0"/>
              </a:rPr>
              <a:t>e</a:t>
            </a:r>
            <a:r>
              <a:rPr lang="es-CL" sz="2400" dirty="0">
                <a:solidFill>
                  <a:schemeClr val="bg1"/>
                </a:solidFill>
                <a:latin typeface="Trebuchet MS" pitchFamily="34" charset="0"/>
              </a:rPr>
              <a:t>s</a:t>
            </a:r>
            <a:endParaRPr lang="es-CL" sz="2400" dirty="0">
              <a:solidFill>
                <a:srgbClr val="FF0000"/>
              </a:solidFill>
              <a:latin typeface="Trebuchet MS" pitchFamily="34" charset="0"/>
            </a:endParaRPr>
          </a:p>
          <a:p>
            <a:pPr algn="ctr"/>
            <a:r>
              <a:rPr lang="es-CL" sz="2400" dirty="0">
                <a:solidFill>
                  <a:schemeClr val="bg2">
                    <a:lumMod val="60000"/>
                    <a:lumOff val="40000"/>
                  </a:schemeClr>
                </a:solidFill>
                <a:latin typeface="Trebuchet MS" pitchFamily="34" charset="0"/>
              </a:rPr>
              <a:t> </a:t>
            </a: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sz="2400" dirty="0">
              <a:solidFill>
                <a:srgbClr val="3333CC"/>
              </a:solidFill>
              <a:latin typeface="Trebuchet MS" pitchFamily="34" charset="0"/>
            </a:endParaRPr>
          </a:p>
          <a:p>
            <a:pPr algn="ctr"/>
            <a:endParaRPr lang="es-CL" dirty="0">
              <a:solidFill>
                <a:srgbClr val="3333CC"/>
              </a:solidFill>
              <a:latin typeface="Trebuchet MS" pitchFamily="34" charset="0"/>
            </a:endParaRPr>
          </a:p>
          <a:p>
            <a:pPr algn="ctr"/>
            <a:r>
              <a:rPr lang="es-CL" sz="1400" dirty="0">
                <a:solidFill>
                  <a:schemeClr val="bg1">
                    <a:lumMod val="75000"/>
                  </a:schemeClr>
                </a:solidFill>
                <a:latin typeface="Trebuchet MS" pitchFamily="34" charset="0"/>
              </a:rPr>
              <a:t>Domingo Mery</a:t>
            </a:r>
          </a:p>
          <a:p>
            <a:pPr algn="ctr"/>
            <a:endParaRPr lang="es-CL" sz="1200" dirty="0">
              <a:solidFill>
                <a:schemeClr val="bg1">
                  <a:lumMod val="75000"/>
                </a:schemeClr>
              </a:solidFill>
              <a:latin typeface="Trebuchet MS" pitchFamily="34" charset="0"/>
            </a:endParaRPr>
          </a:p>
          <a:p>
            <a:pPr algn="ctr"/>
            <a:r>
              <a:rPr lang="es-CL" sz="1200" dirty="0">
                <a:solidFill>
                  <a:schemeClr val="bg1">
                    <a:lumMod val="75000"/>
                  </a:schemeClr>
                </a:solidFill>
                <a:latin typeface="Trebuchet MS" pitchFamily="34" charset="0"/>
              </a:rPr>
              <a:t>Departmento de Ciencia de la Computación</a:t>
            </a:r>
          </a:p>
          <a:p>
            <a:pPr algn="ctr"/>
            <a:r>
              <a:rPr lang="es-CL" sz="1200" dirty="0">
                <a:solidFill>
                  <a:schemeClr val="bg1">
                    <a:lumMod val="75000"/>
                  </a:schemeClr>
                </a:solidFill>
                <a:latin typeface="Trebuchet MS" pitchFamily="34" charset="0"/>
              </a:rPr>
              <a:t>Escuela de Ingeniería</a:t>
            </a:r>
          </a:p>
          <a:p>
            <a:pPr algn="ctr"/>
            <a:r>
              <a:rPr lang="es-CL" sz="1200" dirty="0">
                <a:solidFill>
                  <a:schemeClr val="bg1">
                    <a:lumMod val="75000"/>
                  </a:schemeClr>
                </a:solidFill>
                <a:latin typeface="Trebuchet MS" pitchFamily="34" charset="0"/>
              </a:rPr>
              <a:t>Universidad Católica de Chile</a:t>
            </a:r>
          </a:p>
          <a:p>
            <a:pPr algn="ctr"/>
            <a:endParaRPr lang="en-US" sz="1200" dirty="0">
              <a:solidFill>
                <a:schemeClr val="bg1">
                  <a:lumMod val="75000"/>
                </a:schemeClr>
              </a:solidFill>
              <a:latin typeface="Trebuchet MS" pitchFamily="34" charset="0"/>
            </a:endParaRPr>
          </a:p>
        </p:txBody>
      </p:sp>
      <p:pic>
        <p:nvPicPr>
          <p:cNvPr id="3" name="Picture 2" descr="Screen Shot 2014-07-28 at 3.30.3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3599" y="932796"/>
            <a:ext cx="2252133" cy="709948"/>
          </a:xfrm>
          <a:prstGeom prst="rect">
            <a:avLst/>
          </a:prstGeom>
        </p:spPr>
      </p:pic>
      <p:sp>
        <p:nvSpPr>
          <p:cNvPr id="4" name="Rectangle 3"/>
          <p:cNvSpPr/>
          <p:nvPr/>
        </p:nvSpPr>
        <p:spPr>
          <a:xfrm>
            <a:off x="3700665" y="1065604"/>
            <a:ext cx="94889" cy="94882"/>
          </a:xfrm>
          <a:prstGeom prst="rect">
            <a:avLst/>
          </a:prstGeom>
          <a:solidFill>
            <a:srgbClr val="FF00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3853065" y="1218004"/>
            <a:ext cx="94889" cy="94882"/>
          </a:xfrm>
          <a:prstGeom prst="rect">
            <a:avLst/>
          </a:prstGeom>
          <a:solidFill>
            <a:srgbClr val="FFD3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618618" y="1370404"/>
            <a:ext cx="94889" cy="94882"/>
          </a:xfrm>
          <a:prstGeom prst="rect">
            <a:avLst/>
          </a:prstGeom>
          <a:solidFill>
            <a:srgbClr val="3366FF">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4005465" y="990856"/>
            <a:ext cx="94889" cy="94882"/>
          </a:xfrm>
          <a:prstGeom prst="rect">
            <a:avLst/>
          </a:prstGeom>
          <a:solidFill>
            <a:schemeClr val="bg1">
              <a:alpha val="7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3808392" y="1501786"/>
            <a:ext cx="94889" cy="94882"/>
          </a:xfrm>
          <a:prstGeom prst="rect">
            <a:avLst/>
          </a:prstGeom>
          <a:solidFill>
            <a:srgbClr val="00FF00">
              <a:alpha val="7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1" y="3031066"/>
            <a:ext cx="9144000" cy="769441"/>
          </a:xfrm>
          <a:prstGeom prst="rect">
            <a:avLst/>
          </a:prstGeom>
          <a:noFill/>
        </p:spPr>
        <p:txBody>
          <a:bodyPr wrap="square" rtlCol="0">
            <a:spAutoFit/>
          </a:bodyPr>
          <a:lstStyle/>
          <a:p>
            <a:pPr algn="ctr"/>
            <a:r>
              <a:rPr lang="en-US" sz="2400" b="1" dirty="0">
                <a:solidFill>
                  <a:srgbClr val="FFFFFF"/>
                </a:solidFill>
                <a:latin typeface="Trebuchet MS"/>
                <a:cs typeface="Trebuchet MS"/>
              </a:rPr>
              <a:t>Feature Extraction 1D</a:t>
            </a:r>
          </a:p>
          <a:p>
            <a:pPr algn="ctr"/>
            <a:endParaRPr lang="es-CL" sz="1000" dirty="0">
              <a:solidFill>
                <a:srgbClr val="FFFFFF"/>
              </a:solidFill>
              <a:latin typeface="Trebuchet MS"/>
              <a:cs typeface="Trebuchet MS"/>
            </a:endParaRPr>
          </a:p>
          <a:p>
            <a:pPr algn="ctr"/>
            <a:r>
              <a:rPr lang="es-CL" sz="1000" dirty="0">
                <a:solidFill>
                  <a:srgbClr val="FFFFFF"/>
                </a:solidFill>
                <a:latin typeface="Trebuchet MS"/>
                <a:cs typeface="Trebuchet MS"/>
              </a:rPr>
              <a:t>[ Capítulo 2 ]</a:t>
            </a:r>
          </a:p>
        </p:txBody>
      </p:sp>
      <p:sp>
        <p:nvSpPr>
          <p:cNvPr id="2" name="Slide Number Placeholder 1">
            <a:extLst>
              <a:ext uri="{FF2B5EF4-FFF2-40B4-BE49-F238E27FC236}">
                <a16:creationId xmlns:a16="http://schemas.microsoft.com/office/drawing/2014/main" id="{4CA314ED-66F3-6547-BA9F-A44BB16F3924}"/>
              </a:ext>
            </a:extLst>
          </p:cNvPr>
          <p:cNvSpPr>
            <a:spLocks noGrp="1"/>
          </p:cNvSpPr>
          <p:nvPr>
            <p:ph type="sldNum" sz="quarter" idx="12"/>
          </p:nvPr>
        </p:nvSpPr>
        <p:spPr/>
        <p:txBody>
          <a:bodyPr/>
          <a:lstStyle/>
          <a:p>
            <a:fld id="{9C0B2870-7350-8D40-A01A-CE539DF873CB}" type="slidenum">
              <a:rPr lang="en-US" smtClean="0"/>
              <a:t>1</a:t>
            </a:fld>
            <a:endParaRPr lang="en-US"/>
          </a:p>
        </p:txBody>
      </p:sp>
    </p:spTree>
    <p:extLst>
      <p:ext uri="{BB962C8B-B14F-4D97-AF65-F5344CB8AC3E}">
        <p14:creationId xmlns:p14="http://schemas.microsoft.com/office/powerpoint/2010/main" val="1604215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0-#ppt_w/2"/>
                                          </p:val>
                                        </p:tav>
                                        <p:tav tm="100000">
                                          <p:val>
                                            <p:strVal val="#ppt_x"/>
                                          </p:val>
                                        </p:tav>
                                      </p:tavLst>
                                    </p:anim>
                                    <p:anim calcmode="lin" valueType="num">
                                      <p:cBhvr additive="base">
                                        <p:cTn id="8" dur="5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0-#ppt_w/2"/>
                                          </p:val>
                                        </p:tav>
                                        <p:tav tm="100000">
                                          <p:val>
                                            <p:strVal val="#ppt_x"/>
                                          </p:val>
                                        </p:tav>
                                      </p:tavLst>
                                    </p:anim>
                                    <p:anim calcmode="lin" valueType="num">
                                      <p:cBhvr additive="base">
                                        <p:cTn id="13" dur="500" fill="hold"/>
                                        <p:tgtEl>
                                          <p:spTgt spid="7"/>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0-#ppt_w/2"/>
                                          </p:val>
                                        </p:tav>
                                        <p:tav tm="100000">
                                          <p:val>
                                            <p:strVal val="#ppt_x"/>
                                          </p:val>
                                        </p:tav>
                                      </p:tavLst>
                                    </p:anim>
                                    <p:anim calcmode="lin" valueType="num">
                                      <p:cBhvr additive="base">
                                        <p:cTn id="18" dur="500" fill="hold"/>
                                        <p:tgtEl>
                                          <p:spTgt spid="6"/>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0-#ppt_w/2"/>
                                          </p:val>
                                        </p:tav>
                                        <p:tav tm="100000">
                                          <p:val>
                                            <p:strVal val="#ppt_x"/>
                                          </p:val>
                                        </p:tav>
                                      </p:tavLst>
                                    </p:anim>
                                    <p:anim calcmode="lin" valueType="num">
                                      <p:cBhvr additive="base">
                                        <p:cTn id="23" dur="500" fill="hold"/>
                                        <p:tgtEl>
                                          <p:spTgt spid="8"/>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0-#ppt_w/2"/>
                                          </p:val>
                                        </p:tav>
                                        <p:tav tm="100000">
                                          <p:val>
                                            <p:strVal val="#ppt_x"/>
                                          </p:val>
                                        </p:tav>
                                      </p:tavLst>
                                    </p:anim>
                                    <p:anim calcmode="lin" valueType="num">
                                      <p:cBhvr additive="base">
                                        <p:cTn id="28" dur="500" fill="hold"/>
                                        <p:tgtEl>
                                          <p:spTgt spid="4"/>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8" fill="hold" grpId="0" nodeType="afterEffect">
                                  <p:stCondLst>
                                    <p:cond delay="1000"/>
                                  </p:stCondLst>
                                  <p:childTnLst>
                                    <p:set>
                                      <p:cBhvr>
                                        <p:cTn id="31" dur="1" fill="hold">
                                          <p:stCondLst>
                                            <p:cond delay="0"/>
                                          </p:stCondLst>
                                        </p:cTn>
                                        <p:tgtEl>
                                          <p:spTgt spid="10"/>
                                        </p:tgtEl>
                                        <p:attrNameLst>
                                          <p:attrName>style.visibility</p:attrName>
                                        </p:attrNameLst>
                                      </p:cBhvr>
                                      <p:to>
                                        <p:strVal val="visible"/>
                                      </p:to>
                                    </p:set>
                                    <p:animEffect transition="in" filter="wipe(left)">
                                      <p:cBhvr>
                                        <p:cTn id="32"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10</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pic>
        <p:nvPicPr>
          <p:cNvPr id="5" name="Picture 4">
            <a:extLst>
              <a:ext uri="{FF2B5EF4-FFF2-40B4-BE49-F238E27FC236}">
                <a16:creationId xmlns:a16="http://schemas.microsoft.com/office/drawing/2014/main" id="{1D34A86D-748E-1E49-962A-31D9BF22C374}"/>
              </a:ext>
            </a:extLst>
          </p:cNvPr>
          <p:cNvPicPr>
            <a:picLocks noChangeAspect="1"/>
          </p:cNvPicPr>
          <p:nvPr/>
        </p:nvPicPr>
        <p:blipFill>
          <a:blip r:embed="rId2"/>
          <a:stretch>
            <a:fillRect/>
          </a:stretch>
        </p:blipFill>
        <p:spPr>
          <a:xfrm>
            <a:off x="0" y="1298751"/>
            <a:ext cx="9144000" cy="4724530"/>
          </a:xfrm>
          <a:prstGeom prst="rect">
            <a:avLst/>
          </a:prstGeom>
        </p:spPr>
      </p:pic>
      <p:sp>
        <p:nvSpPr>
          <p:cNvPr id="9" name="TextBox 8">
            <a:extLst>
              <a:ext uri="{FF2B5EF4-FFF2-40B4-BE49-F238E27FC236}">
                <a16:creationId xmlns:a16="http://schemas.microsoft.com/office/drawing/2014/main" id="{1EC53E11-1620-914C-A31A-F88C0F399C53}"/>
              </a:ext>
            </a:extLst>
          </p:cNvPr>
          <p:cNvSpPr txBox="1"/>
          <p:nvPr/>
        </p:nvSpPr>
        <p:spPr>
          <a:xfrm>
            <a:off x="3480179" y="777922"/>
            <a:ext cx="2802370" cy="369332"/>
          </a:xfrm>
          <a:prstGeom prst="rect">
            <a:avLst/>
          </a:prstGeom>
          <a:noFill/>
        </p:spPr>
        <p:txBody>
          <a:bodyPr wrap="none" rtlCol="0">
            <a:spAutoFit/>
          </a:bodyPr>
          <a:lstStyle/>
          <a:p>
            <a:r>
              <a:rPr lang="en-US" dirty="0"/>
              <a:t>Audio signal in time domain</a:t>
            </a:r>
          </a:p>
        </p:txBody>
      </p:sp>
    </p:spTree>
    <p:extLst>
      <p:ext uri="{BB962C8B-B14F-4D97-AF65-F5344CB8AC3E}">
        <p14:creationId xmlns:p14="http://schemas.microsoft.com/office/powerpoint/2010/main" val="3472554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11</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pic>
        <p:nvPicPr>
          <p:cNvPr id="6" name="Picture 5">
            <a:extLst>
              <a:ext uri="{FF2B5EF4-FFF2-40B4-BE49-F238E27FC236}">
                <a16:creationId xmlns:a16="http://schemas.microsoft.com/office/drawing/2014/main" id="{38189E5A-7FEF-4B49-8AE1-A11A49587C4B}"/>
              </a:ext>
            </a:extLst>
          </p:cNvPr>
          <p:cNvPicPr>
            <a:picLocks noChangeAspect="1"/>
          </p:cNvPicPr>
          <p:nvPr/>
        </p:nvPicPr>
        <p:blipFill>
          <a:blip r:embed="rId2"/>
          <a:stretch>
            <a:fillRect/>
          </a:stretch>
        </p:blipFill>
        <p:spPr>
          <a:xfrm>
            <a:off x="0" y="1328979"/>
            <a:ext cx="9144000" cy="4200041"/>
          </a:xfrm>
          <a:prstGeom prst="rect">
            <a:avLst/>
          </a:prstGeom>
        </p:spPr>
      </p:pic>
      <p:sp>
        <p:nvSpPr>
          <p:cNvPr id="4" name="TextBox 3">
            <a:extLst>
              <a:ext uri="{FF2B5EF4-FFF2-40B4-BE49-F238E27FC236}">
                <a16:creationId xmlns:a16="http://schemas.microsoft.com/office/drawing/2014/main" id="{C49E9CBA-B9BA-4147-911B-59D03BEDC696}"/>
              </a:ext>
            </a:extLst>
          </p:cNvPr>
          <p:cNvSpPr txBox="1"/>
          <p:nvPr/>
        </p:nvSpPr>
        <p:spPr>
          <a:xfrm>
            <a:off x="3152633" y="859808"/>
            <a:ext cx="3294684" cy="369332"/>
          </a:xfrm>
          <a:prstGeom prst="rect">
            <a:avLst/>
          </a:prstGeom>
          <a:noFill/>
        </p:spPr>
        <p:txBody>
          <a:bodyPr wrap="none" rtlCol="0">
            <a:spAutoFit/>
          </a:bodyPr>
          <a:lstStyle/>
          <a:p>
            <a:r>
              <a:rPr lang="en-US" dirty="0"/>
              <a:t>Audio signal in frequency domain</a:t>
            </a:r>
          </a:p>
        </p:txBody>
      </p:sp>
    </p:spTree>
    <p:extLst>
      <p:ext uri="{BB962C8B-B14F-4D97-AF65-F5344CB8AC3E}">
        <p14:creationId xmlns:p14="http://schemas.microsoft.com/office/powerpoint/2010/main" val="2858661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12</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pic>
        <p:nvPicPr>
          <p:cNvPr id="7" name="Picture 6">
            <a:extLst>
              <a:ext uri="{FF2B5EF4-FFF2-40B4-BE49-F238E27FC236}">
                <a16:creationId xmlns:a16="http://schemas.microsoft.com/office/drawing/2014/main" id="{C2F69AF6-A151-134C-A9B3-4DA79A28C735}"/>
              </a:ext>
            </a:extLst>
          </p:cNvPr>
          <p:cNvPicPr>
            <a:picLocks noChangeAspect="1"/>
          </p:cNvPicPr>
          <p:nvPr/>
        </p:nvPicPr>
        <p:blipFill>
          <a:blip r:embed="rId2"/>
          <a:stretch>
            <a:fillRect/>
          </a:stretch>
        </p:blipFill>
        <p:spPr>
          <a:xfrm>
            <a:off x="0" y="784106"/>
            <a:ext cx="9144000" cy="5289788"/>
          </a:xfrm>
          <a:prstGeom prst="rect">
            <a:avLst/>
          </a:prstGeom>
        </p:spPr>
      </p:pic>
    </p:spTree>
    <p:extLst>
      <p:ext uri="{BB962C8B-B14F-4D97-AF65-F5344CB8AC3E}">
        <p14:creationId xmlns:p14="http://schemas.microsoft.com/office/powerpoint/2010/main" val="28200545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13</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sp>
        <p:nvSpPr>
          <p:cNvPr id="7" name="TextBox 6">
            <a:extLst>
              <a:ext uri="{FF2B5EF4-FFF2-40B4-BE49-F238E27FC236}">
                <a16:creationId xmlns:a16="http://schemas.microsoft.com/office/drawing/2014/main" id="{DB6826FA-0B73-F843-8889-9879F8086693}"/>
              </a:ext>
            </a:extLst>
          </p:cNvPr>
          <p:cNvSpPr txBox="1"/>
          <p:nvPr/>
        </p:nvSpPr>
        <p:spPr>
          <a:xfrm>
            <a:off x="386484" y="477672"/>
            <a:ext cx="2280432" cy="523220"/>
          </a:xfrm>
          <a:prstGeom prst="rect">
            <a:avLst/>
          </a:prstGeom>
          <a:noFill/>
        </p:spPr>
        <p:txBody>
          <a:bodyPr wrap="none" rtlCol="0">
            <a:spAutoFit/>
          </a:bodyPr>
          <a:lstStyle/>
          <a:p>
            <a:r>
              <a:rPr lang="en-US" sz="2800" dirty="0"/>
              <a:t>Some features</a:t>
            </a:r>
          </a:p>
        </p:txBody>
      </p:sp>
      <p:sp>
        <p:nvSpPr>
          <p:cNvPr id="4" name="TextBox 3">
            <a:extLst>
              <a:ext uri="{FF2B5EF4-FFF2-40B4-BE49-F238E27FC236}">
                <a16:creationId xmlns:a16="http://schemas.microsoft.com/office/drawing/2014/main" id="{970FA1C3-C868-CB48-8EEE-6E39792D67D5}"/>
              </a:ext>
            </a:extLst>
          </p:cNvPr>
          <p:cNvSpPr txBox="1"/>
          <p:nvPr/>
        </p:nvSpPr>
        <p:spPr>
          <a:xfrm>
            <a:off x="386484" y="1349194"/>
            <a:ext cx="7965946" cy="5078313"/>
          </a:xfrm>
          <a:prstGeom prst="rect">
            <a:avLst/>
          </a:prstGeom>
          <a:noFill/>
        </p:spPr>
        <p:txBody>
          <a:bodyPr wrap="square" rtlCol="0">
            <a:spAutoFit/>
          </a:bodyPr>
          <a:lstStyle/>
          <a:p>
            <a:r>
              <a:rPr lang="en-AU" b="1" dirty="0"/>
              <a:t>Zero Crossing Rate</a:t>
            </a:r>
            <a:endParaRPr lang="en-AU" dirty="0"/>
          </a:p>
          <a:p>
            <a:r>
              <a:rPr lang="en-AU" dirty="0"/>
              <a:t>The zero crossing rate is the rate of sign-changes along a signal, i.e., the rate at which the signal changes from positive to negative or back. This feature has been used heavily in both speech recognition and music information retrieval. It usually has higher values for highly percussive sounds like those in metal and rock.</a:t>
            </a:r>
          </a:p>
          <a:p>
            <a:endParaRPr lang="en-AU" dirty="0"/>
          </a:p>
          <a:p>
            <a:r>
              <a:rPr lang="en-AU" b="1" dirty="0"/>
              <a:t>Spectral Centroid</a:t>
            </a:r>
            <a:endParaRPr lang="en-AU" dirty="0"/>
          </a:p>
          <a:p>
            <a:r>
              <a:rPr lang="en-AU" dirty="0"/>
              <a:t>It indicates where the ”centre of mass” for a sound is located and is calculated as the weighted mean of the frequencies present in the sound. If the frequencies in music are same throughout then spectral centroid would be around a centre and if there are high frequencies at the end of sound then the centroid would be towards its end.</a:t>
            </a:r>
          </a:p>
          <a:p>
            <a:endParaRPr lang="en-AU" dirty="0"/>
          </a:p>
          <a:p>
            <a:r>
              <a:rPr lang="en-AU" b="1" dirty="0"/>
              <a:t>Spectral </a:t>
            </a:r>
            <a:r>
              <a:rPr lang="en-AU" b="1" dirty="0" err="1"/>
              <a:t>Rolloff</a:t>
            </a:r>
            <a:endParaRPr lang="en-AU" dirty="0"/>
          </a:p>
          <a:p>
            <a:r>
              <a:rPr lang="en-AU" dirty="0"/>
              <a:t>Spectral</a:t>
            </a:r>
            <a:r>
              <a:rPr lang="en-AU" b="1" dirty="0"/>
              <a:t> </a:t>
            </a:r>
            <a:r>
              <a:rPr lang="en-AU" dirty="0" err="1"/>
              <a:t>rolloff</a:t>
            </a:r>
            <a:r>
              <a:rPr lang="en-AU" dirty="0"/>
              <a:t> is the frequency below which a specified percentage of the total spectral energy, e.g. 85%, lies.</a:t>
            </a:r>
          </a:p>
          <a:p>
            <a:endParaRPr lang="en-AU" dirty="0"/>
          </a:p>
          <a:p>
            <a:endParaRPr lang="en-US" dirty="0"/>
          </a:p>
        </p:txBody>
      </p:sp>
    </p:spTree>
    <p:extLst>
      <p:ext uri="{BB962C8B-B14F-4D97-AF65-F5344CB8AC3E}">
        <p14:creationId xmlns:p14="http://schemas.microsoft.com/office/powerpoint/2010/main" val="1105105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14</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sp>
        <p:nvSpPr>
          <p:cNvPr id="7" name="TextBox 6">
            <a:extLst>
              <a:ext uri="{FF2B5EF4-FFF2-40B4-BE49-F238E27FC236}">
                <a16:creationId xmlns:a16="http://schemas.microsoft.com/office/drawing/2014/main" id="{DB6826FA-0B73-F843-8889-9879F8086693}"/>
              </a:ext>
            </a:extLst>
          </p:cNvPr>
          <p:cNvSpPr txBox="1"/>
          <p:nvPr/>
        </p:nvSpPr>
        <p:spPr>
          <a:xfrm>
            <a:off x="386484" y="477672"/>
            <a:ext cx="1579535" cy="523220"/>
          </a:xfrm>
          <a:prstGeom prst="rect">
            <a:avLst/>
          </a:prstGeom>
          <a:noFill/>
        </p:spPr>
        <p:txBody>
          <a:bodyPr wrap="none" rtlCol="0">
            <a:spAutoFit/>
          </a:bodyPr>
          <a:lstStyle/>
          <a:p>
            <a:r>
              <a:rPr lang="en-US" sz="2800" dirty="0"/>
              <a:t>Mel Scale</a:t>
            </a:r>
          </a:p>
        </p:txBody>
      </p:sp>
      <p:pic>
        <p:nvPicPr>
          <p:cNvPr id="5" name="Picture 4">
            <a:extLst>
              <a:ext uri="{FF2B5EF4-FFF2-40B4-BE49-F238E27FC236}">
                <a16:creationId xmlns:a16="http://schemas.microsoft.com/office/drawing/2014/main" id="{139B42A7-2629-EB4D-9CF8-E5B29B3FBE4F}"/>
              </a:ext>
            </a:extLst>
          </p:cNvPr>
          <p:cNvPicPr>
            <a:picLocks noChangeAspect="1"/>
          </p:cNvPicPr>
          <p:nvPr/>
        </p:nvPicPr>
        <p:blipFill>
          <a:blip r:embed="rId2"/>
          <a:stretch>
            <a:fillRect/>
          </a:stretch>
        </p:blipFill>
        <p:spPr>
          <a:xfrm>
            <a:off x="1352743" y="3619495"/>
            <a:ext cx="6155140" cy="2919417"/>
          </a:xfrm>
          <a:prstGeom prst="rect">
            <a:avLst/>
          </a:prstGeom>
        </p:spPr>
      </p:pic>
      <p:sp>
        <p:nvSpPr>
          <p:cNvPr id="8" name="TextBox 7">
            <a:extLst>
              <a:ext uri="{FF2B5EF4-FFF2-40B4-BE49-F238E27FC236}">
                <a16:creationId xmlns:a16="http://schemas.microsoft.com/office/drawing/2014/main" id="{90D03781-A89A-AC44-9F17-7C24167DA105}"/>
              </a:ext>
            </a:extLst>
          </p:cNvPr>
          <p:cNvSpPr txBox="1"/>
          <p:nvPr/>
        </p:nvSpPr>
        <p:spPr>
          <a:xfrm>
            <a:off x="293429" y="1120676"/>
            <a:ext cx="8393371" cy="2308324"/>
          </a:xfrm>
          <a:prstGeom prst="rect">
            <a:avLst/>
          </a:prstGeom>
          <a:noFill/>
        </p:spPr>
        <p:txBody>
          <a:bodyPr wrap="square" rtlCol="0">
            <a:spAutoFit/>
          </a:bodyPr>
          <a:lstStyle/>
          <a:p>
            <a:r>
              <a:rPr lang="en-US" dirty="0"/>
              <a:t>The </a:t>
            </a:r>
            <a:r>
              <a:rPr lang="en-US" dirty="0" err="1"/>
              <a:t>mel</a:t>
            </a:r>
            <a:r>
              <a:rPr lang="en-US" dirty="0"/>
              <a:t> scale, named by Stevens, Volkmann, and Newman in 1937,[1] is a perceptual scale of pitches judged by listeners to be equal in distance from one another. The reference point between this scale and normal frequency measurement is defined by assigning a perceptual pitch of 1000 </a:t>
            </a:r>
            <a:r>
              <a:rPr lang="en-US" dirty="0" err="1"/>
              <a:t>mels</a:t>
            </a:r>
            <a:r>
              <a:rPr lang="en-US" dirty="0"/>
              <a:t> to a 1000 Hz tone, 40 dB above the listener's threshold. Above about 500 Hz, increasingly large intervals are judged by listeners to produce equal pitch increments. As a result, four octaves on the hertz scale above 500 Hz are judged to comprise about two octaves on the </a:t>
            </a:r>
            <a:r>
              <a:rPr lang="en-US" dirty="0" err="1"/>
              <a:t>mel</a:t>
            </a:r>
            <a:r>
              <a:rPr lang="en-US" dirty="0"/>
              <a:t> scale. The name </a:t>
            </a:r>
            <a:r>
              <a:rPr lang="en-US" dirty="0" err="1"/>
              <a:t>mel</a:t>
            </a:r>
            <a:r>
              <a:rPr lang="en-US" dirty="0"/>
              <a:t> comes from the word melody to indicate that the scale is based on pitch comparisons.</a:t>
            </a:r>
          </a:p>
        </p:txBody>
      </p:sp>
    </p:spTree>
    <p:extLst>
      <p:ext uri="{BB962C8B-B14F-4D97-AF65-F5344CB8AC3E}">
        <p14:creationId xmlns:p14="http://schemas.microsoft.com/office/powerpoint/2010/main" val="37610166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15</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sp>
        <p:nvSpPr>
          <p:cNvPr id="7" name="TextBox 6">
            <a:extLst>
              <a:ext uri="{FF2B5EF4-FFF2-40B4-BE49-F238E27FC236}">
                <a16:creationId xmlns:a16="http://schemas.microsoft.com/office/drawing/2014/main" id="{DB6826FA-0B73-F843-8889-9879F8086693}"/>
              </a:ext>
            </a:extLst>
          </p:cNvPr>
          <p:cNvSpPr txBox="1"/>
          <p:nvPr/>
        </p:nvSpPr>
        <p:spPr>
          <a:xfrm>
            <a:off x="386484" y="477672"/>
            <a:ext cx="4744440" cy="523220"/>
          </a:xfrm>
          <a:prstGeom prst="rect">
            <a:avLst/>
          </a:prstGeom>
          <a:noFill/>
        </p:spPr>
        <p:txBody>
          <a:bodyPr wrap="none" rtlCol="0">
            <a:spAutoFit/>
          </a:bodyPr>
          <a:lstStyle/>
          <a:p>
            <a:r>
              <a:rPr lang="en-US" sz="2800" dirty="0"/>
              <a:t>Mel-frequency </a:t>
            </a:r>
            <a:r>
              <a:rPr lang="en-US" sz="2800" dirty="0" err="1"/>
              <a:t>cepstrum</a:t>
            </a:r>
            <a:r>
              <a:rPr lang="en-US" sz="2800" dirty="0"/>
              <a:t> (MFC)</a:t>
            </a:r>
          </a:p>
        </p:txBody>
      </p:sp>
      <p:sp>
        <p:nvSpPr>
          <p:cNvPr id="4" name="TextBox 3">
            <a:extLst>
              <a:ext uri="{FF2B5EF4-FFF2-40B4-BE49-F238E27FC236}">
                <a16:creationId xmlns:a16="http://schemas.microsoft.com/office/drawing/2014/main" id="{970FA1C3-C868-CB48-8EEE-6E39792D67D5}"/>
              </a:ext>
            </a:extLst>
          </p:cNvPr>
          <p:cNvSpPr txBox="1"/>
          <p:nvPr/>
        </p:nvSpPr>
        <p:spPr>
          <a:xfrm>
            <a:off x="290951" y="939762"/>
            <a:ext cx="8853050" cy="5632311"/>
          </a:xfrm>
          <a:prstGeom prst="rect">
            <a:avLst/>
          </a:prstGeom>
          <a:noFill/>
        </p:spPr>
        <p:txBody>
          <a:bodyPr wrap="square" rtlCol="0">
            <a:spAutoFit/>
          </a:bodyPr>
          <a:lstStyle/>
          <a:p>
            <a:r>
              <a:rPr lang="en-US" dirty="0"/>
              <a:t>In sound processing, the </a:t>
            </a:r>
            <a:r>
              <a:rPr lang="en-US" dirty="0" err="1"/>
              <a:t>mel</a:t>
            </a:r>
            <a:r>
              <a:rPr lang="en-US" dirty="0"/>
              <a:t>-frequency </a:t>
            </a:r>
            <a:r>
              <a:rPr lang="en-US" dirty="0" err="1"/>
              <a:t>cepstrum</a:t>
            </a:r>
            <a:r>
              <a:rPr lang="en-US" dirty="0"/>
              <a:t> (MFC) is a representation of the short-term power spectrum of a sound, based on a linear cosine transform of a log power spectrum on a nonlinear </a:t>
            </a:r>
            <a:r>
              <a:rPr lang="en-US" dirty="0" err="1"/>
              <a:t>mel</a:t>
            </a:r>
            <a:r>
              <a:rPr lang="en-US" dirty="0"/>
              <a:t> scale of frequency.</a:t>
            </a:r>
          </a:p>
          <a:p>
            <a:endParaRPr lang="en-US" dirty="0"/>
          </a:p>
          <a:p>
            <a:r>
              <a:rPr lang="en-US" dirty="0"/>
              <a:t>Mel-frequency cepstral coefficients (MFCCs) are coefficients that collectively make up an MFC.[1] They are derived from a type of cepstral representation of the audio clip (a nonlinear "spectrum-of-a-spectrum"). The difference between the </a:t>
            </a:r>
            <a:r>
              <a:rPr lang="en-US" dirty="0" err="1"/>
              <a:t>cepstrum</a:t>
            </a:r>
            <a:r>
              <a:rPr lang="en-US" dirty="0"/>
              <a:t> and the </a:t>
            </a:r>
            <a:r>
              <a:rPr lang="en-US" dirty="0" err="1"/>
              <a:t>mel</a:t>
            </a:r>
            <a:r>
              <a:rPr lang="en-US" dirty="0"/>
              <a:t>-frequency </a:t>
            </a:r>
            <a:r>
              <a:rPr lang="en-US" dirty="0" err="1"/>
              <a:t>cepstrum</a:t>
            </a:r>
            <a:r>
              <a:rPr lang="en-US" dirty="0"/>
              <a:t> is that in the MFC, the frequency bands are equally spaced on the </a:t>
            </a:r>
            <a:r>
              <a:rPr lang="en-US" dirty="0" err="1"/>
              <a:t>mel</a:t>
            </a:r>
            <a:r>
              <a:rPr lang="en-US" dirty="0"/>
              <a:t> scale, which approximates the human auditory system's response more closely than the linearly-spaced frequency bands used in the normal </a:t>
            </a:r>
            <a:r>
              <a:rPr lang="en-US" dirty="0" err="1"/>
              <a:t>cepstrum</a:t>
            </a:r>
            <a:r>
              <a:rPr lang="en-US" dirty="0"/>
              <a:t>. This frequency warping can allow for better representation of sound, for example, in audio compression.</a:t>
            </a:r>
          </a:p>
          <a:p>
            <a:endParaRPr lang="en-US" dirty="0"/>
          </a:p>
          <a:p>
            <a:r>
              <a:rPr lang="en-US" dirty="0"/>
              <a:t>MFCCs are commonly derived as follows:[2]</a:t>
            </a:r>
          </a:p>
          <a:p>
            <a:endParaRPr lang="en-US" dirty="0"/>
          </a:p>
          <a:p>
            <a:r>
              <a:rPr lang="en-US" dirty="0"/>
              <a:t>Take the Fourier transform of (a windowed excerpt of) a signal.</a:t>
            </a:r>
          </a:p>
          <a:p>
            <a:r>
              <a:rPr lang="en-US" dirty="0"/>
              <a:t>Map the powers of the spectrum obtained above onto the </a:t>
            </a:r>
            <a:r>
              <a:rPr lang="en-US" dirty="0" err="1"/>
              <a:t>mel</a:t>
            </a:r>
            <a:r>
              <a:rPr lang="en-US" dirty="0"/>
              <a:t> scale, using triangular overlapping windows.</a:t>
            </a:r>
          </a:p>
          <a:p>
            <a:r>
              <a:rPr lang="en-US" dirty="0"/>
              <a:t>Take the logs of the powers at each of the </a:t>
            </a:r>
            <a:r>
              <a:rPr lang="en-US" dirty="0" err="1"/>
              <a:t>mel</a:t>
            </a:r>
            <a:r>
              <a:rPr lang="en-US" dirty="0"/>
              <a:t> frequencies.</a:t>
            </a:r>
          </a:p>
          <a:p>
            <a:r>
              <a:rPr lang="en-US" dirty="0"/>
              <a:t>Take the discrete cosine transform of the list of </a:t>
            </a:r>
            <a:r>
              <a:rPr lang="en-US" dirty="0" err="1"/>
              <a:t>mel</a:t>
            </a:r>
            <a:r>
              <a:rPr lang="en-US" dirty="0"/>
              <a:t> log powers, as if it were a signal.</a:t>
            </a:r>
          </a:p>
          <a:p>
            <a:r>
              <a:rPr lang="en-US" dirty="0"/>
              <a:t>The MFCCs are the amplitudes of the resulting spectrum.</a:t>
            </a:r>
          </a:p>
        </p:txBody>
      </p:sp>
    </p:spTree>
    <p:extLst>
      <p:ext uri="{BB962C8B-B14F-4D97-AF65-F5344CB8AC3E}">
        <p14:creationId xmlns:p14="http://schemas.microsoft.com/office/powerpoint/2010/main" val="1143337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16</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sp>
        <p:nvSpPr>
          <p:cNvPr id="7" name="TextBox 6">
            <a:extLst>
              <a:ext uri="{FF2B5EF4-FFF2-40B4-BE49-F238E27FC236}">
                <a16:creationId xmlns:a16="http://schemas.microsoft.com/office/drawing/2014/main" id="{DB6826FA-0B73-F843-8889-9879F8086693}"/>
              </a:ext>
            </a:extLst>
          </p:cNvPr>
          <p:cNvSpPr txBox="1"/>
          <p:nvPr/>
        </p:nvSpPr>
        <p:spPr>
          <a:xfrm>
            <a:off x="386484" y="477672"/>
            <a:ext cx="4744440" cy="523220"/>
          </a:xfrm>
          <a:prstGeom prst="rect">
            <a:avLst/>
          </a:prstGeom>
          <a:noFill/>
        </p:spPr>
        <p:txBody>
          <a:bodyPr wrap="none" rtlCol="0">
            <a:spAutoFit/>
          </a:bodyPr>
          <a:lstStyle/>
          <a:p>
            <a:r>
              <a:rPr lang="en-US" sz="2800" dirty="0"/>
              <a:t>Mel-frequency </a:t>
            </a:r>
            <a:r>
              <a:rPr lang="en-US" sz="2800" dirty="0" err="1"/>
              <a:t>cepstrum</a:t>
            </a:r>
            <a:r>
              <a:rPr lang="en-US" sz="2800" dirty="0"/>
              <a:t> (MFC)</a:t>
            </a:r>
          </a:p>
        </p:txBody>
      </p:sp>
      <p:pic>
        <p:nvPicPr>
          <p:cNvPr id="6" name="Picture 5">
            <a:extLst>
              <a:ext uri="{FF2B5EF4-FFF2-40B4-BE49-F238E27FC236}">
                <a16:creationId xmlns:a16="http://schemas.microsoft.com/office/drawing/2014/main" id="{C3C1F5A4-FC75-A34D-B19F-001C78B410E9}"/>
              </a:ext>
            </a:extLst>
          </p:cNvPr>
          <p:cNvPicPr>
            <a:picLocks noChangeAspect="1"/>
          </p:cNvPicPr>
          <p:nvPr/>
        </p:nvPicPr>
        <p:blipFill>
          <a:blip r:embed="rId2"/>
          <a:stretch>
            <a:fillRect/>
          </a:stretch>
        </p:blipFill>
        <p:spPr>
          <a:xfrm>
            <a:off x="0" y="1536632"/>
            <a:ext cx="9144000" cy="3784736"/>
          </a:xfrm>
          <a:prstGeom prst="rect">
            <a:avLst/>
          </a:prstGeom>
        </p:spPr>
      </p:pic>
    </p:spTree>
    <p:extLst>
      <p:ext uri="{BB962C8B-B14F-4D97-AF65-F5344CB8AC3E}">
        <p14:creationId xmlns:p14="http://schemas.microsoft.com/office/powerpoint/2010/main" val="3098851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17</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sp>
        <p:nvSpPr>
          <p:cNvPr id="4" name="TextBox 3">
            <a:extLst>
              <a:ext uri="{FF2B5EF4-FFF2-40B4-BE49-F238E27FC236}">
                <a16:creationId xmlns:a16="http://schemas.microsoft.com/office/drawing/2014/main" id="{7191877D-E343-EA44-9F4E-AAEDC5977D27}"/>
              </a:ext>
            </a:extLst>
          </p:cNvPr>
          <p:cNvSpPr txBox="1"/>
          <p:nvPr/>
        </p:nvSpPr>
        <p:spPr>
          <a:xfrm>
            <a:off x="2477851" y="1010004"/>
            <a:ext cx="4617546" cy="707886"/>
          </a:xfrm>
          <a:prstGeom prst="rect">
            <a:avLst/>
          </a:prstGeom>
          <a:noFill/>
        </p:spPr>
        <p:txBody>
          <a:bodyPr wrap="none" rtlCol="0">
            <a:spAutoFit/>
          </a:bodyPr>
          <a:lstStyle/>
          <a:p>
            <a:r>
              <a:rPr lang="en-US" sz="4000" dirty="0"/>
              <a:t>3. Mechanical Signals</a:t>
            </a:r>
          </a:p>
        </p:txBody>
      </p:sp>
      <p:sp>
        <p:nvSpPr>
          <p:cNvPr id="5" name="TextBox 4">
            <a:extLst>
              <a:ext uri="{FF2B5EF4-FFF2-40B4-BE49-F238E27FC236}">
                <a16:creationId xmlns:a16="http://schemas.microsoft.com/office/drawing/2014/main" id="{4FEF134A-58B8-7044-B739-5F13B6DC3421}"/>
              </a:ext>
            </a:extLst>
          </p:cNvPr>
          <p:cNvSpPr txBox="1"/>
          <p:nvPr/>
        </p:nvSpPr>
        <p:spPr>
          <a:xfrm>
            <a:off x="1252661" y="2494602"/>
            <a:ext cx="7067926" cy="2308324"/>
          </a:xfrm>
          <a:prstGeom prst="rect">
            <a:avLst/>
          </a:prstGeom>
          <a:noFill/>
        </p:spPr>
        <p:txBody>
          <a:bodyPr wrap="square" rtlCol="0">
            <a:spAutoFit/>
          </a:bodyPr>
          <a:lstStyle/>
          <a:p>
            <a:r>
              <a:rPr lang="en-US" dirty="0">
                <a:hlinkClick r:id="rId2"/>
              </a:rPr>
              <a:t>https://la.mathworks.com/help/predmaint/ug/Rolling-Element-Bearing-Fault-Diagnosis.html</a:t>
            </a:r>
          </a:p>
          <a:p>
            <a:r>
              <a:rPr lang="en-US" dirty="0"/>
              <a:t>Rolling Element Bearing Fault Diagnosis</a:t>
            </a:r>
          </a:p>
          <a:p>
            <a:r>
              <a:rPr lang="en-US" dirty="0"/>
              <a:t>By MathWorks</a:t>
            </a:r>
          </a:p>
          <a:p>
            <a:endParaRPr lang="en-US" dirty="0"/>
          </a:p>
          <a:p>
            <a:r>
              <a:rPr lang="en-AU" dirty="0"/>
              <a:t>Antoni, J. (2006). The spectral kurtosis: a useful tool for characterising non-stationary signals. </a:t>
            </a:r>
            <a:r>
              <a:rPr lang="en-AU" i="1" dirty="0"/>
              <a:t>Mechanical systems and signal processing</a:t>
            </a:r>
            <a:r>
              <a:rPr lang="en-AU" dirty="0"/>
              <a:t>, </a:t>
            </a:r>
            <a:r>
              <a:rPr lang="en-AU" i="1" dirty="0"/>
              <a:t>20</a:t>
            </a:r>
            <a:r>
              <a:rPr lang="en-AU" dirty="0"/>
              <a:t>(2), 282-307.</a:t>
            </a:r>
            <a:endParaRPr lang="en-US" dirty="0"/>
          </a:p>
        </p:txBody>
      </p:sp>
    </p:spTree>
    <p:extLst>
      <p:ext uri="{BB962C8B-B14F-4D97-AF65-F5344CB8AC3E}">
        <p14:creationId xmlns:p14="http://schemas.microsoft.com/office/powerpoint/2010/main" val="14106857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18</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pic>
        <p:nvPicPr>
          <p:cNvPr id="5" name="Picture 4">
            <a:extLst>
              <a:ext uri="{FF2B5EF4-FFF2-40B4-BE49-F238E27FC236}">
                <a16:creationId xmlns:a16="http://schemas.microsoft.com/office/drawing/2014/main" id="{66209B44-2B05-B54F-B0AA-D4426280C4AD}"/>
              </a:ext>
            </a:extLst>
          </p:cNvPr>
          <p:cNvPicPr>
            <a:picLocks noChangeAspect="1"/>
          </p:cNvPicPr>
          <p:nvPr/>
        </p:nvPicPr>
        <p:blipFill>
          <a:blip r:embed="rId2"/>
          <a:stretch>
            <a:fillRect/>
          </a:stretch>
        </p:blipFill>
        <p:spPr>
          <a:xfrm>
            <a:off x="666750" y="222250"/>
            <a:ext cx="7810500" cy="6413500"/>
          </a:xfrm>
          <a:prstGeom prst="rect">
            <a:avLst/>
          </a:prstGeom>
        </p:spPr>
      </p:pic>
    </p:spTree>
    <p:extLst>
      <p:ext uri="{BB962C8B-B14F-4D97-AF65-F5344CB8AC3E}">
        <p14:creationId xmlns:p14="http://schemas.microsoft.com/office/powerpoint/2010/main" val="2196678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19</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pic>
        <p:nvPicPr>
          <p:cNvPr id="6" name="Picture 5">
            <a:extLst>
              <a:ext uri="{FF2B5EF4-FFF2-40B4-BE49-F238E27FC236}">
                <a16:creationId xmlns:a16="http://schemas.microsoft.com/office/drawing/2014/main" id="{A00AF54A-0C2E-5044-9EFA-716641F40C8D}"/>
              </a:ext>
            </a:extLst>
          </p:cNvPr>
          <p:cNvPicPr>
            <a:picLocks noChangeAspect="1"/>
          </p:cNvPicPr>
          <p:nvPr/>
        </p:nvPicPr>
        <p:blipFill rotWithShape="1">
          <a:blip r:embed="rId2"/>
          <a:srcRect r="48303"/>
          <a:stretch/>
        </p:blipFill>
        <p:spPr>
          <a:xfrm>
            <a:off x="1076096" y="1242602"/>
            <a:ext cx="5368568" cy="5054600"/>
          </a:xfrm>
          <a:prstGeom prst="rect">
            <a:avLst/>
          </a:prstGeom>
        </p:spPr>
      </p:pic>
      <p:sp>
        <p:nvSpPr>
          <p:cNvPr id="7" name="TextBox 6">
            <a:extLst>
              <a:ext uri="{FF2B5EF4-FFF2-40B4-BE49-F238E27FC236}">
                <a16:creationId xmlns:a16="http://schemas.microsoft.com/office/drawing/2014/main" id="{07D17C7F-0A2E-B840-B55D-D42E827E1C75}"/>
              </a:ext>
            </a:extLst>
          </p:cNvPr>
          <p:cNvSpPr txBox="1"/>
          <p:nvPr/>
        </p:nvSpPr>
        <p:spPr>
          <a:xfrm>
            <a:off x="386484" y="477672"/>
            <a:ext cx="689612" cy="523220"/>
          </a:xfrm>
          <a:prstGeom prst="rect">
            <a:avLst/>
          </a:prstGeom>
          <a:noFill/>
        </p:spPr>
        <p:txBody>
          <a:bodyPr wrap="none" rtlCol="0">
            <a:spAutoFit/>
          </a:bodyPr>
          <a:lstStyle/>
          <a:p>
            <a:r>
              <a:rPr lang="en-US" sz="2800" dirty="0"/>
              <a:t>FFT</a:t>
            </a:r>
          </a:p>
        </p:txBody>
      </p:sp>
    </p:spTree>
    <p:extLst>
      <p:ext uri="{BB962C8B-B14F-4D97-AF65-F5344CB8AC3E}">
        <p14:creationId xmlns:p14="http://schemas.microsoft.com/office/powerpoint/2010/main" val="2090564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2</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sp>
        <p:nvSpPr>
          <p:cNvPr id="4" name="TextBox 3">
            <a:extLst>
              <a:ext uri="{FF2B5EF4-FFF2-40B4-BE49-F238E27FC236}">
                <a16:creationId xmlns:a16="http://schemas.microsoft.com/office/drawing/2014/main" id="{7191877D-E343-EA44-9F4E-AAEDC5977D27}"/>
              </a:ext>
            </a:extLst>
          </p:cNvPr>
          <p:cNvSpPr txBox="1"/>
          <p:nvPr/>
        </p:nvSpPr>
        <p:spPr>
          <a:xfrm>
            <a:off x="3074699" y="2721114"/>
            <a:ext cx="2994602" cy="707886"/>
          </a:xfrm>
          <a:prstGeom prst="rect">
            <a:avLst/>
          </a:prstGeom>
          <a:noFill/>
        </p:spPr>
        <p:txBody>
          <a:bodyPr wrap="none" rtlCol="0">
            <a:spAutoFit/>
          </a:bodyPr>
          <a:lstStyle/>
          <a:p>
            <a:r>
              <a:rPr lang="en-US" sz="4000" dirty="0"/>
              <a:t>0. Transforms</a:t>
            </a:r>
          </a:p>
        </p:txBody>
      </p:sp>
    </p:spTree>
    <p:extLst>
      <p:ext uri="{BB962C8B-B14F-4D97-AF65-F5344CB8AC3E}">
        <p14:creationId xmlns:p14="http://schemas.microsoft.com/office/powerpoint/2010/main" val="39194988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20</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pic>
        <p:nvPicPr>
          <p:cNvPr id="5" name="Picture 4">
            <a:extLst>
              <a:ext uri="{FF2B5EF4-FFF2-40B4-BE49-F238E27FC236}">
                <a16:creationId xmlns:a16="http://schemas.microsoft.com/office/drawing/2014/main" id="{B2FAF5F3-7174-2644-A43B-5E0AFFCD2DE7}"/>
              </a:ext>
            </a:extLst>
          </p:cNvPr>
          <p:cNvPicPr>
            <a:picLocks noChangeAspect="1"/>
          </p:cNvPicPr>
          <p:nvPr/>
        </p:nvPicPr>
        <p:blipFill>
          <a:blip r:embed="rId2"/>
          <a:stretch>
            <a:fillRect/>
          </a:stretch>
        </p:blipFill>
        <p:spPr>
          <a:xfrm>
            <a:off x="1081590" y="959476"/>
            <a:ext cx="6772476" cy="5640203"/>
          </a:xfrm>
          <a:prstGeom prst="rect">
            <a:avLst/>
          </a:prstGeom>
        </p:spPr>
      </p:pic>
    </p:spTree>
    <p:extLst>
      <p:ext uri="{BB962C8B-B14F-4D97-AF65-F5344CB8AC3E}">
        <p14:creationId xmlns:p14="http://schemas.microsoft.com/office/powerpoint/2010/main" val="32595076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4" name="Straight Arrow Connector 23"/>
          <p:cNvCxnSpPr/>
          <p:nvPr/>
        </p:nvCxnSpPr>
        <p:spPr>
          <a:xfrm flipH="1" flipV="1">
            <a:off x="5675895" y="943724"/>
            <a:ext cx="0" cy="89362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V="1">
            <a:off x="5541603" y="1737532"/>
            <a:ext cx="2320036" cy="119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a:off x="5320229" y="831483"/>
            <a:ext cx="242634" cy="338554"/>
          </a:xfrm>
          <a:prstGeom prst="rect">
            <a:avLst/>
          </a:prstGeom>
          <a:noFill/>
        </p:spPr>
        <p:txBody>
          <a:bodyPr wrap="square" rtlCol="0">
            <a:spAutoFit/>
          </a:bodyPr>
          <a:lstStyle/>
          <a:p>
            <a:r>
              <a:rPr lang="en-US" sz="1600" b="1" dirty="0">
                <a:latin typeface="LM Roman 10 Regular"/>
                <a:cs typeface="LM Roman 10 Regular"/>
              </a:rPr>
              <a:t>x</a:t>
            </a:r>
          </a:p>
        </p:txBody>
      </p:sp>
      <p:grpSp>
        <p:nvGrpSpPr>
          <p:cNvPr id="65" name="Group 64"/>
          <p:cNvGrpSpPr/>
          <p:nvPr/>
        </p:nvGrpSpPr>
        <p:grpSpPr>
          <a:xfrm>
            <a:off x="5802764" y="1097901"/>
            <a:ext cx="1733312" cy="641812"/>
            <a:chOff x="5740385" y="2839142"/>
            <a:chExt cx="1733312" cy="641812"/>
          </a:xfrm>
        </p:grpSpPr>
        <p:cxnSp>
          <p:nvCxnSpPr>
            <p:cNvPr id="28" name="Straight Connector 27"/>
            <p:cNvCxnSpPr/>
            <p:nvPr/>
          </p:nvCxnSpPr>
          <p:spPr>
            <a:xfrm>
              <a:off x="5740385" y="3280550"/>
              <a:ext cx="0" cy="199870"/>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7228710" y="3161249"/>
              <a:ext cx="0" cy="312067"/>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5915790" y="2949583"/>
              <a:ext cx="0" cy="518625"/>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7385711" y="3202662"/>
              <a:ext cx="0" cy="267646"/>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6080929" y="3269880"/>
              <a:ext cx="0" cy="199870"/>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6903592" y="3279642"/>
              <a:ext cx="0" cy="199870"/>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7055992" y="2839142"/>
              <a:ext cx="0" cy="637362"/>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6580536" y="3273980"/>
              <a:ext cx="0" cy="199870"/>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6737537" y="3074354"/>
              <a:ext cx="0" cy="396488"/>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6255418" y="3280176"/>
              <a:ext cx="0" cy="199870"/>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6407818" y="3073820"/>
              <a:ext cx="0" cy="403218"/>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5828371" y="3281084"/>
              <a:ext cx="0" cy="199870"/>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7316696" y="3273980"/>
              <a:ext cx="0" cy="199870"/>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6003776" y="3129038"/>
              <a:ext cx="0" cy="339704"/>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7473697" y="3074354"/>
              <a:ext cx="0" cy="396488"/>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6168915" y="3202662"/>
              <a:ext cx="0" cy="267622"/>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6991578" y="3280176"/>
              <a:ext cx="0" cy="199870"/>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7143978" y="2959775"/>
              <a:ext cx="0" cy="517263"/>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6668522" y="3274514"/>
              <a:ext cx="0" cy="199870"/>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6825523" y="3074888"/>
              <a:ext cx="0" cy="396488"/>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6343404" y="3345310"/>
              <a:ext cx="0" cy="135270"/>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a:off x="6495804" y="3004797"/>
              <a:ext cx="0" cy="472775"/>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grpSp>
      <p:grpSp>
        <p:nvGrpSpPr>
          <p:cNvPr id="100" name="Group 99"/>
          <p:cNvGrpSpPr/>
          <p:nvPr/>
        </p:nvGrpSpPr>
        <p:grpSpPr>
          <a:xfrm>
            <a:off x="772074" y="870242"/>
            <a:ext cx="2475253" cy="967109"/>
            <a:chOff x="772074" y="1201460"/>
            <a:chExt cx="2475253" cy="967109"/>
          </a:xfrm>
        </p:grpSpPr>
        <p:cxnSp>
          <p:nvCxnSpPr>
            <p:cNvPr id="18" name="Straight Arrow Connector 17"/>
            <p:cNvCxnSpPr/>
            <p:nvPr/>
          </p:nvCxnSpPr>
          <p:spPr>
            <a:xfrm flipH="1" flipV="1">
              <a:off x="1119465" y="1274942"/>
              <a:ext cx="0" cy="89362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1025395" y="2070397"/>
              <a:ext cx="2221932" cy="173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3" name="TextBox 22"/>
            <p:cNvSpPr txBox="1"/>
            <p:nvPr/>
          </p:nvSpPr>
          <p:spPr>
            <a:xfrm>
              <a:off x="772074" y="1201460"/>
              <a:ext cx="242634" cy="338554"/>
            </a:xfrm>
            <a:prstGeom prst="rect">
              <a:avLst/>
            </a:prstGeom>
            <a:noFill/>
          </p:spPr>
          <p:txBody>
            <a:bodyPr wrap="square" rtlCol="0">
              <a:spAutoFit/>
            </a:bodyPr>
            <a:lstStyle/>
            <a:p>
              <a:r>
                <a:rPr lang="en-US" sz="1600" b="1" dirty="0">
                  <a:latin typeface="LM Roman 10 Regular"/>
                  <a:cs typeface="LM Roman 10 Regular"/>
                </a:rPr>
                <a:t>y</a:t>
              </a:r>
            </a:p>
          </p:txBody>
        </p:sp>
        <p:grpSp>
          <p:nvGrpSpPr>
            <p:cNvPr id="66" name="Group 65"/>
            <p:cNvGrpSpPr/>
            <p:nvPr/>
          </p:nvGrpSpPr>
          <p:grpSpPr>
            <a:xfrm flipH="1">
              <a:off x="1232123" y="1430320"/>
              <a:ext cx="1733312" cy="641812"/>
              <a:chOff x="5740385" y="2839142"/>
              <a:chExt cx="1733312" cy="641812"/>
            </a:xfrm>
          </p:grpSpPr>
          <p:cxnSp>
            <p:nvCxnSpPr>
              <p:cNvPr id="67" name="Straight Connector 66"/>
              <p:cNvCxnSpPr/>
              <p:nvPr/>
            </p:nvCxnSpPr>
            <p:spPr>
              <a:xfrm>
                <a:off x="5740385" y="3280550"/>
                <a:ext cx="0" cy="19987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a:off x="7228710" y="3161249"/>
                <a:ext cx="0" cy="312067"/>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a:off x="5915790" y="2949583"/>
                <a:ext cx="0" cy="518625"/>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a:off x="7385711" y="3202662"/>
                <a:ext cx="0" cy="267646"/>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6080929" y="3269880"/>
                <a:ext cx="0" cy="19987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a:off x="6903592" y="3279642"/>
                <a:ext cx="0" cy="19987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a:off x="7055992" y="2839142"/>
                <a:ext cx="0" cy="637362"/>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a:off x="6580536" y="3273980"/>
                <a:ext cx="0" cy="19987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a:off x="6737537" y="3074354"/>
                <a:ext cx="0" cy="396488"/>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6255418" y="3280176"/>
                <a:ext cx="0" cy="19987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a:off x="6407818" y="3073820"/>
                <a:ext cx="0" cy="403218"/>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5828371" y="3281084"/>
                <a:ext cx="0" cy="19987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7316696" y="3273980"/>
                <a:ext cx="0" cy="19987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6003776" y="3129038"/>
                <a:ext cx="0" cy="339704"/>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7473697" y="3074354"/>
                <a:ext cx="0" cy="396488"/>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6168915" y="3202662"/>
                <a:ext cx="0" cy="267622"/>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6991578" y="3280176"/>
                <a:ext cx="0" cy="19987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7143978" y="2959775"/>
                <a:ext cx="0" cy="517263"/>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6668522" y="3274514"/>
                <a:ext cx="0" cy="19987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a:off x="6825523" y="3074888"/>
                <a:ext cx="0" cy="396488"/>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a:off x="6343404" y="3345310"/>
                <a:ext cx="0" cy="135270"/>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cxnSp>
            <p:nvCxnSpPr>
              <p:cNvPr id="88" name="Straight Connector 87"/>
              <p:cNvCxnSpPr/>
              <p:nvPr/>
            </p:nvCxnSpPr>
            <p:spPr>
              <a:xfrm>
                <a:off x="6495804" y="3004797"/>
                <a:ext cx="0" cy="472775"/>
              </a:xfrm>
              <a:prstGeom prst="line">
                <a:avLst/>
              </a:prstGeom>
              <a:ln>
                <a:solidFill>
                  <a:schemeClr val="accent6">
                    <a:lumMod val="75000"/>
                  </a:schemeClr>
                </a:solidFill>
              </a:ln>
            </p:spPr>
            <p:style>
              <a:lnRef idx="2">
                <a:schemeClr val="accent1"/>
              </a:lnRef>
              <a:fillRef idx="0">
                <a:schemeClr val="accent1"/>
              </a:fillRef>
              <a:effectRef idx="1">
                <a:schemeClr val="accent1"/>
              </a:effectRef>
              <a:fontRef idx="minor">
                <a:schemeClr val="tx1"/>
              </a:fontRef>
            </p:style>
          </p:cxnSp>
        </p:grpSp>
      </p:grpSp>
      <p:grpSp>
        <p:nvGrpSpPr>
          <p:cNvPr id="3" name="Group 2"/>
          <p:cNvGrpSpPr/>
          <p:nvPr/>
        </p:nvGrpSpPr>
        <p:grpSpPr>
          <a:xfrm>
            <a:off x="1952913" y="2211427"/>
            <a:ext cx="4926133" cy="766228"/>
            <a:chOff x="1952913" y="3967856"/>
            <a:chExt cx="4926133" cy="766228"/>
          </a:xfrm>
        </p:grpSpPr>
        <p:sp>
          <p:nvSpPr>
            <p:cNvPr id="90" name="Rectangle 89"/>
            <p:cNvSpPr/>
            <p:nvPr/>
          </p:nvSpPr>
          <p:spPr>
            <a:xfrm>
              <a:off x="3651493" y="3967856"/>
              <a:ext cx="1754005" cy="766228"/>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2" name="Straight Arrow Connector 91"/>
            <p:cNvCxnSpPr>
              <a:endCxn id="90" idx="1"/>
            </p:cNvCxnSpPr>
            <p:nvPr/>
          </p:nvCxnSpPr>
          <p:spPr>
            <a:xfrm>
              <a:off x="2593638" y="4350970"/>
              <a:ext cx="1057855" cy="0"/>
            </a:xfrm>
            <a:prstGeom prst="straightConnector1">
              <a:avLst/>
            </a:prstGeom>
            <a:ln>
              <a:headEnd type="arrow"/>
              <a:tailEnd type="none"/>
            </a:ln>
          </p:spPr>
          <p:style>
            <a:lnRef idx="2">
              <a:schemeClr val="accent1"/>
            </a:lnRef>
            <a:fillRef idx="0">
              <a:schemeClr val="accent1"/>
            </a:fillRef>
            <a:effectRef idx="1">
              <a:schemeClr val="accent1"/>
            </a:effectRef>
            <a:fontRef idx="minor">
              <a:schemeClr val="tx1"/>
            </a:fontRef>
          </p:style>
        </p:cxnSp>
        <p:cxnSp>
          <p:nvCxnSpPr>
            <p:cNvPr id="106" name="Straight Arrow Connector 105"/>
            <p:cNvCxnSpPr>
              <a:stCxn id="90" idx="3"/>
            </p:cNvCxnSpPr>
            <p:nvPr/>
          </p:nvCxnSpPr>
          <p:spPr>
            <a:xfrm>
              <a:off x="5405498" y="4350970"/>
              <a:ext cx="1134360" cy="204"/>
            </a:xfrm>
            <a:prstGeom prst="straightConnector1">
              <a:avLst/>
            </a:prstGeom>
            <a:ln>
              <a:headEnd type="arrow"/>
              <a:tailEnd type="none"/>
            </a:ln>
          </p:spPr>
          <p:style>
            <a:lnRef idx="2">
              <a:schemeClr val="accent1"/>
            </a:lnRef>
            <a:fillRef idx="0">
              <a:schemeClr val="accent1"/>
            </a:fillRef>
            <a:effectRef idx="1">
              <a:schemeClr val="accent1"/>
            </a:effectRef>
            <a:fontRef idx="minor">
              <a:schemeClr val="tx1"/>
            </a:fontRef>
          </p:style>
        </p:cxnSp>
        <p:sp>
          <p:nvSpPr>
            <p:cNvPr id="107" name="TextBox 106"/>
            <p:cNvSpPr txBox="1"/>
            <p:nvPr/>
          </p:nvSpPr>
          <p:spPr>
            <a:xfrm>
              <a:off x="6476372" y="4036090"/>
              <a:ext cx="402674" cy="523220"/>
            </a:xfrm>
            <a:prstGeom prst="rect">
              <a:avLst/>
            </a:prstGeom>
            <a:noFill/>
          </p:spPr>
          <p:txBody>
            <a:bodyPr wrap="none" rtlCol="0">
              <a:spAutoFit/>
            </a:bodyPr>
            <a:lstStyle/>
            <a:p>
              <a:r>
                <a:rPr lang="en-US" sz="2800" b="1" dirty="0">
                  <a:latin typeface="LM Roman 10 Regular"/>
                  <a:cs typeface="LM Roman 10 Regular"/>
                </a:rPr>
                <a:t>x</a:t>
              </a:r>
            </a:p>
          </p:txBody>
        </p:sp>
        <p:sp>
          <p:nvSpPr>
            <p:cNvPr id="108" name="TextBox 107"/>
            <p:cNvSpPr txBox="1"/>
            <p:nvPr/>
          </p:nvSpPr>
          <p:spPr>
            <a:xfrm>
              <a:off x="1952913" y="4078074"/>
              <a:ext cx="402674" cy="523220"/>
            </a:xfrm>
            <a:prstGeom prst="rect">
              <a:avLst/>
            </a:prstGeom>
            <a:noFill/>
          </p:spPr>
          <p:txBody>
            <a:bodyPr wrap="none" rtlCol="0">
              <a:spAutoFit/>
            </a:bodyPr>
            <a:lstStyle/>
            <a:p>
              <a:r>
                <a:rPr lang="en-US" sz="2800" b="1" dirty="0">
                  <a:latin typeface="LM Roman 10 Regular"/>
                  <a:cs typeface="LM Roman 10 Regular"/>
                </a:rPr>
                <a:t>y</a:t>
              </a:r>
            </a:p>
          </p:txBody>
        </p:sp>
        <p:sp>
          <p:nvSpPr>
            <p:cNvPr id="109" name="Rectangle 108"/>
            <p:cNvSpPr/>
            <p:nvPr/>
          </p:nvSpPr>
          <p:spPr>
            <a:xfrm>
              <a:off x="3892348" y="4080561"/>
              <a:ext cx="1455783" cy="523220"/>
            </a:xfrm>
            <a:prstGeom prst="rect">
              <a:avLst/>
            </a:prstGeom>
          </p:spPr>
          <p:txBody>
            <a:bodyPr wrap="none">
              <a:spAutoFit/>
            </a:bodyPr>
            <a:lstStyle/>
            <a:p>
              <a:r>
                <a:rPr lang="en-US" sz="2800" b="1" dirty="0">
                  <a:latin typeface="LM Roman 10 Regular"/>
                  <a:cs typeface="LM Roman 10 Regular"/>
                </a:rPr>
                <a:t>y</a:t>
              </a:r>
              <a:r>
                <a:rPr lang="en-US" sz="2800" dirty="0">
                  <a:latin typeface="LM Roman 10 Regular"/>
                  <a:cs typeface="LM Roman 10 Regular"/>
                </a:rPr>
                <a:t> = </a:t>
              </a:r>
              <a:r>
                <a:rPr lang="en-US" sz="2800" b="1" dirty="0" err="1">
                  <a:latin typeface="LM Roman 10 Regular"/>
                  <a:cs typeface="LM Roman 10 Regular"/>
                </a:rPr>
                <a:t>Dx</a:t>
              </a:r>
              <a:endParaRPr lang="en-US" sz="2800" b="1" i="1" dirty="0">
                <a:latin typeface="LM Roman 10 Regular"/>
                <a:cs typeface="LM Roman 10 Regular"/>
              </a:endParaRPr>
            </a:p>
          </p:txBody>
        </p:sp>
      </p:grpSp>
      <p:sp>
        <p:nvSpPr>
          <p:cNvPr id="110" name="TextBox 109"/>
          <p:cNvSpPr txBox="1"/>
          <p:nvPr/>
        </p:nvSpPr>
        <p:spPr>
          <a:xfrm>
            <a:off x="617417" y="304184"/>
            <a:ext cx="7595249" cy="400110"/>
          </a:xfrm>
          <a:prstGeom prst="rect">
            <a:avLst/>
          </a:prstGeom>
          <a:noFill/>
        </p:spPr>
        <p:txBody>
          <a:bodyPr wrap="square" rtlCol="0">
            <a:spAutoFit/>
          </a:bodyPr>
          <a:lstStyle/>
          <a:p>
            <a:r>
              <a:rPr lang="en-US" sz="2000" dirty="0">
                <a:latin typeface="Trebuchet MS"/>
                <a:cs typeface="Trebuchet MS"/>
              </a:rPr>
              <a:t>General Linear Transformation: </a:t>
            </a:r>
            <a:r>
              <a:rPr lang="en-US" sz="2000" dirty="0">
                <a:solidFill>
                  <a:schemeClr val="accent1">
                    <a:lumMod val="75000"/>
                  </a:schemeClr>
                </a:solidFill>
                <a:latin typeface="Trebuchet MS"/>
                <a:cs typeface="Trebuchet MS"/>
              </a:rPr>
              <a:t>Traditional Dictionaries</a:t>
            </a:r>
            <a:r>
              <a:rPr lang="en-US" sz="2000" dirty="0">
                <a:latin typeface="Trebuchet MS"/>
                <a:cs typeface="Trebuchet MS"/>
              </a:rPr>
              <a:t> </a:t>
            </a:r>
            <a:endParaRPr lang="en-US" sz="2000" dirty="0">
              <a:solidFill>
                <a:srgbClr val="0000FF"/>
              </a:solidFill>
              <a:latin typeface="Trebuchet MS"/>
              <a:cs typeface="Trebuchet MS"/>
            </a:endParaRPr>
          </a:p>
        </p:txBody>
      </p:sp>
      <p:pic>
        <p:nvPicPr>
          <p:cNvPr id="96" name="Picture 95" descr="Screen Shot 2014-04-29 at 5.38.5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28568" y="4820422"/>
            <a:ext cx="609600" cy="520700"/>
          </a:xfrm>
          <a:prstGeom prst="rect">
            <a:avLst/>
          </a:prstGeom>
        </p:spPr>
      </p:pic>
      <p:sp>
        <p:nvSpPr>
          <p:cNvPr id="97" name="TextBox 96"/>
          <p:cNvSpPr txBox="1"/>
          <p:nvPr/>
        </p:nvSpPr>
        <p:spPr>
          <a:xfrm>
            <a:off x="612661" y="3143336"/>
            <a:ext cx="3690537" cy="338554"/>
          </a:xfrm>
          <a:prstGeom prst="rect">
            <a:avLst/>
          </a:prstGeom>
          <a:noFill/>
        </p:spPr>
        <p:txBody>
          <a:bodyPr wrap="square" rtlCol="0">
            <a:spAutoFit/>
          </a:bodyPr>
          <a:lstStyle/>
          <a:p>
            <a:r>
              <a:rPr lang="en-US" sz="1600" dirty="0">
                <a:latin typeface="Trebuchet MS"/>
                <a:cs typeface="Trebuchet MS"/>
              </a:rPr>
              <a:t>There are many known Dictionaries:</a:t>
            </a:r>
          </a:p>
        </p:txBody>
      </p:sp>
      <p:graphicFrame>
        <p:nvGraphicFramePr>
          <p:cNvPr id="98" name="Table 97"/>
          <p:cNvGraphicFramePr>
            <a:graphicFrameLocks noGrp="1"/>
          </p:cNvGraphicFramePr>
          <p:nvPr>
            <p:extLst>
              <p:ext uri="{D42A27DB-BD31-4B8C-83A1-F6EECF244321}">
                <p14:modId xmlns:p14="http://schemas.microsoft.com/office/powerpoint/2010/main" val="311746032"/>
              </p:ext>
            </p:extLst>
          </p:nvPr>
        </p:nvGraphicFramePr>
        <p:xfrm>
          <a:off x="686375" y="3548819"/>
          <a:ext cx="4313226" cy="2595880"/>
        </p:xfrm>
        <a:graphic>
          <a:graphicData uri="http://schemas.openxmlformats.org/drawingml/2006/table">
            <a:tbl>
              <a:tblPr firstRow="1" bandRow="1">
                <a:tableStyleId>{3C2FFA5D-87B4-456A-9821-1D502468CF0F}</a:tableStyleId>
              </a:tblPr>
              <a:tblGrid>
                <a:gridCol w="1186002">
                  <a:extLst>
                    <a:ext uri="{9D8B030D-6E8A-4147-A177-3AD203B41FA5}">
                      <a16:colId xmlns:a16="http://schemas.microsoft.com/office/drawing/2014/main" val="20000"/>
                    </a:ext>
                  </a:extLst>
                </a:gridCol>
                <a:gridCol w="1323611">
                  <a:extLst>
                    <a:ext uri="{9D8B030D-6E8A-4147-A177-3AD203B41FA5}">
                      <a16:colId xmlns:a16="http://schemas.microsoft.com/office/drawing/2014/main" val="20001"/>
                    </a:ext>
                  </a:extLst>
                </a:gridCol>
                <a:gridCol w="1803613">
                  <a:extLst>
                    <a:ext uri="{9D8B030D-6E8A-4147-A177-3AD203B41FA5}">
                      <a16:colId xmlns:a16="http://schemas.microsoft.com/office/drawing/2014/main" val="20002"/>
                    </a:ext>
                  </a:extLst>
                </a:gridCol>
              </a:tblGrid>
              <a:tr h="370840">
                <a:tc>
                  <a:txBody>
                    <a:bodyPr/>
                    <a:lstStyle/>
                    <a:p>
                      <a:pPr algn="ctr"/>
                      <a:r>
                        <a:rPr lang="en-US" dirty="0">
                          <a:latin typeface="Trebuchet MS"/>
                          <a:cs typeface="Trebuchet MS"/>
                        </a:rPr>
                        <a:t>Name</a:t>
                      </a:r>
                    </a:p>
                  </a:txBody>
                  <a:tcPr/>
                </a:tc>
                <a:tc>
                  <a:txBody>
                    <a:bodyPr/>
                    <a:lstStyle/>
                    <a:p>
                      <a:pPr algn="ctr"/>
                      <a:r>
                        <a:rPr lang="en-US" dirty="0">
                          <a:latin typeface="Trebuchet MS"/>
                          <a:cs typeface="Trebuchet MS"/>
                        </a:rPr>
                        <a:t>Size</a:t>
                      </a:r>
                    </a:p>
                  </a:txBody>
                  <a:tcPr/>
                </a:tc>
                <a:tc>
                  <a:txBody>
                    <a:bodyPr/>
                    <a:lstStyle/>
                    <a:p>
                      <a:pPr algn="ctr"/>
                      <a:r>
                        <a:rPr lang="en-US" dirty="0">
                          <a:latin typeface="Trebuchet MS"/>
                          <a:cs typeface="Trebuchet MS"/>
                        </a:rPr>
                        <a:t>Type</a:t>
                      </a:r>
                    </a:p>
                  </a:txBody>
                  <a:tcPr/>
                </a:tc>
                <a:extLst>
                  <a:ext uri="{0D108BD9-81ED-4DB2-BD59-A6C34878D82A}">
                    <a16:rowId xmlns:a16="http://schemas.microsoft.com/office/drawing/2014/main" val="10000"/>
                  </a:ext>
                </a:extLst>
              </a:tr>
              <a:tr h="370840">
                <a:tc>
                  <a:txBody>
                    <a:bodyPr/>
                    <a:lstStyle/>
                    <a:p>
                      <a:pPr algn="ctr"/>
                      <a:r>
                        <a:rPr lang="en-US" dirty="0">
                          <a:latin typeface="Trebuchet MS"/>
                          <a:cs typeface="Trebuchet MS"/>
                        </a:rPr>
                        <a:t>Fourier</a:t>
                      </a:r>
                    </a:p>
                  </a:txBody>
                  <a:tcPr/>
                </a:tc>
                <a:tc>
                  <a:txBody>
                    <a:bodyPr/>
                    <a:lstStyle/>
                    <a:p>
                      <a:pPr algn="ctr"/>
                      <a:r>
                        <a:rPr lang="en-US" i="1" baseline="0" dirty="0">
                          <a:latin typeface="LM Roman 10 Regular"/>
                          <a:cs typeface="LM Roman 10 Regular"/>
                        </a:rPr>
                        <a:t>K = </a:t>
                      </a:r>
                      <a:r>
                        <a:rPr lang="en-US" i="1" dirty="0">
                          <a:latin typeface="LM Roman 10 Regular"/>
                          <a:cs typeface="LM Roman 10 Regular"/>
                        </a:rPr>
                        <a:t>n</a:t>
                      </a:r>
                    </a:p>
                  </a:txBody>
                  <a:tcPr/>
                </a:tc>
                <a:tc>
                  <a:txBody>
                    <a:bodyPr/>
                    <a:lstStyle/>
                    <a:p>
                      <a:pPr algn="ctr"/>
                      <a:r>
                        <a:rPr lang="en-US" dirty="0">
                          <a:latin typeface="Trebuchet MS"/>
                          <a:cs typeface="Trebuchet MS"/>
                        </a:rPr>
                        <a:t>Fixed</a:t>
                      </a:r>
                    </a:p>
                  </a:txBody>
                  <a:tcPr/>
                </a:tc>
                <a:extLst>
                  <a:ext uri="{0D108BD9-81ED-4DB2-BD59-A6C34878D82A}">
                    <a16:rowId xmlns:a16="http://schemas.microsoft.com/office/drawing/2014/main" val="10001"/>
                  </a:ext>
                </a:extLst>
              </a:tr>
              <a:tr h="370840">
                <a:tc>
                  <a:txBody>
                    <a:bodyPr/>
                    <a:lstStyle/>
                    <a:p>
                      <a:pPr algn="ctr"/>
                      <a:r>
                        <a:rPr lang="en-US" dirty="0" err="1">
                          <a:latin typeface="Trebuchet MS"/>
                          <a:cs typeface="Trebuchet MS"/>
                        </a:rPr>
                        <a:t>Haar</a:t>
                      </a:r>
                      <a:endParaRPr lang="en-US" dirty="0">
                        <a:latin typeface="Trebuchet MS"/>
                        <a:cs typeface="Trebuchet MS"/>
                      </a:endParaRPr>
                    </a:p>
                  </a:txBody>
                  <a:tcPr/>
                </a:tc>
                <a:tc>
                  <a:txBody>
                    <a:bodyPr/>
                    <a:lstStyle/>
                    <a:p>
                      <a:pPr algn="ctr"/>
                      <a:r>
                        <a:rPr lang="en-US" i="1" baseline="0">
                          <a:latin typeface="LM Roman 10 Regular"/>
                          <a:cs typeface="LM Roman 10 Regular"/>
                        </a:rPr>
                        <a:t>K = </a:t>
                      </a:r>
                      <a:r>
                        <a:rPr lang="en-US" i="1">
                          <a:latin typeface="LM Roman 10 Regular"/>
                          <a:cs typeface="LM Roman 10 Regular"/>
                        </a:rPr>
                        <a:t>n</a:t>
                      </a:r>
                      <a:endParaRPr lang="en-US" i="1" dirty="0">
                        <a:latin typeface="LM Roman 10 Regular"/>
                        <a:cs typeface="LM Roman 10 Regular"/>
                      </a:endParaRPr>
                    </a:p>
                  </a:txBody>
                  <a:tcPr/>
                </a:tc>
                <a:tc>
                  <a:txBody>
                    <a:bodyPr/>
                    <a:lstStyle/>
                    <a:p>
                      <a:pPr algn="ctr"/>
                      <a:r>
                        <a:rPr lang="en-US" dirty="0">
                          <a:latin typeface="Trebuchet MS"/>
                          <a:cs typeface="Trebuchet MS"/>
                        </a:rPr>
                        <a:t>Fixed</a:t>
                      </a:r>
                    </a:p>
                  </a:txBody>
                  <a:tcPr/>
                </a:tc>
                <a:extLst>
                  <a:ext uri="{0D108BD9-81ED-4DB2-BD59-A6C34878D82A}">
                    <a16:rowId xmlns:a16="http://schemas.microsoft.com/office/drawing/2014/main" val="10002"/>
                  </a:ext>
                </a:extLst>
              </a:tr>
              <a:tr h="370840">
                <a:tc>
                  <a:txBody>
                    <a:bodyPr/>
                    <a:lstStyle/>
                    <a:p>
                      <a:pPr algn="ctr"/>
                      <a:r>
                        <a:rPr lang="en-US" dirty="0">
                          <a:latin typeface="Trebuchet MS"/>
                          <a:cs typeface="Trebuchet MS"/>
                        </a:rPr>
                        <a:t>DCT</a:t>
                      </a:r>
                    </a:p>
                  </a:txBody>
                  <a:tcPr/>
                </a:tc>
                <a:tc>
                  <a:txBody>
                    <a:bodyPr/>
                    <a:lstStyle/>
                    <a:p>
                      <a:pPr algn="ctr"/>
                      <a:r>
                        <a:rPr lang="en-US" i="1" baseline="0">
                          <a:latin typeface="LM Roman 10 Regular"/>
                          <a:cs typeface="LM Roman 10 Regular"/>
                        </a:rPr>
                        <a:t>K = </a:t>
                      </a:r>
                      <a:r>
                        <a:rPr lang="en-US" i="1">
                          <a:latin typeface="LM Roman 10 Regular"/>
                          <a:cs typeface="LM Roman 10 Regular"/>
                        </a:rPr>
                        <a:t>n</a:t>
                      </a:r>
                      <a:endParaRPr lang="en-US" i="1" dirty="0">
                        <a:latin typeface="LM Roman 10 Regular"/>
                        <a:cs typeface="LM Roman 10 Regular"/>
                      </a:endParaRPr>
                    </a:p>
                  </a:txBody>
                  <a:tcPr/>
                </a:tc>
                <a:tc>
                  <a:txBody>
                    <a:bodyPr/>
                    <a:lstStyle/>
                    <a:p>
                      <a:pPr algn="ctr"/>
                      <a:r>
                        <a:rPr lang="en-US" dirty="0">
                          <a:latin typeface="Trebuchet MS"/>
                          <a:cs typeface="Trebuchet MS"/>
                        </a:rPr>
                        <a:t>Fixed</a:t>
                      </a:r>
                    </a:p>
                  </a:txBody>
                  <a:tcPr/>
                </a:tc>
                <a:extLst>
                  <a:ext uri="{0D108BD9-81ED-4DB2-BD59-A6C34878D82A}">
                    <a16:rowId xmlns:a16="http://schemas.microsoft.com/office/drawing/2014/main" val="10003"/>
                  </a:ext>
                </a:extLst>
              </a:tr>
              <a:tr h="370840">
                <a:tc>
                  <a:txBody>
                    <a:bodyPr/>
                    <a:lstStyle/>
                    <a:p>
                      <a:pPr algn="ctr"/>
                      <a:r>
                        <a:rPr lang="en-US" dirty="0">
                          <a:latin typeface="Trebuchet MS"/>
                          <a:cs typeface="Trebuchet MS"/>
                        </a:rPr>
                        <a:t>Wavelets</a:t>
                      </a:r>
                    </a:p>
                  </a:txBody>
                  <a:tcPr/>
                </a:tc>
                <a:tc>
                  <a:txBody>
                    <a:bodyPr/>
                    <a:lstStyle/>
                    <a:p>
                      <a:pPr algn="ctr"/>
                      <a:r>
                        <a:rPr lang="en-US" i="1" baseline="0">
                          <a:latin typeface="LM Roman 10 Regular"/>
                          <a:cs typeface="LM Roman 10 Regular"/>
                        </a:rPr>
                        <a:t>K = </a:t>
                      </a:r>
                      <a:r>
                        <a:rPr lang="en-US" i="1">
                          <a:latin typeface="LM Roman 10 Regular"/>
                          <a:cs typeface="LM Roman 10 Regular"/>
                        </a:rPr>
                        <a:t>n</a:t>
                      </a:r>
                      <a:endParaRPr lang="en-US" i="1" dirty="0">
                        <a:latin typeface="LM Roman 10 Regular"/>
                        <a:cs typeface="LM Roman 10 Regular"/>
                      </a:endParaRPr>
                    </a:p>
                  </a:txBody>
                  <a:tcPr/>
                </a:tc>
                <a:tc>
                  <a:txBody>
                    <a:bodyPr/>
                    <a:lstStyle/>
                    <a:p>
                      <a:pPr algn="ctr"/>
                      <a:r>
                        <a:rPr lang="en-US" dirty="0">
                          <a:latin typeface="Trebuchet MS"/>
                          <a:cs typeface="Trebuchet MS"/>
                        </a:rPr>
                        <a:t>Fixed</a:t>
                      </a:r>
                    </a:p>
                  </a:txBody>
                  <a:tcPr/>
                </a:tc>
                <a:extLst>
                  <a:ext uri="{0D108BD9-81ED-4DB2-BD59-A6C34878D82A}">
                    <a16:rowId xmlns:a16="http://schemas.microsoft.com/office/drawing/2014/main" val="10004"/>
                  </a:ext>
                </a:extLst>
              </a:tr>
              <a:tr h="370840">
                <a:tc>
                  <a:txBody>
                    <a:bodyPr/>
                    <a:lstStyle/>
                    <a:p>
                      <a:pPr algn="ctr"/>
                      <a:r>
                        <a:rPr lang="en-US" dirty="0">
                          <a:latin typeface="Trebuchet MS"/>
                          <a:cs typeface="Trebuchet MS"/>
                        </a:rPr>
                        <a:t>Gabor</a:t>
                      </a:r>
                    </a:p>
                  </a:txBody>
                  <a:tcPr/>
                </a:tc>
                <a:tc>
                  <a:txBody>
                    <a:bodyPr/>
                    <a:lstStyle/>
                    <a:p>
                      <a:pPr algn="ctr"/>
                      <a:r>
                        <a:rPr lang="en-US" i="1" baseline="0" dirty="0">
                          <a:latin typeface="LM Roman 10 Regular"/>
                          <a:cs typeface="LM Roman 10 Regular"/>
                        </a:rPr>
                        <a:t>K = </a:t>
                      </a:r>
                      <a:r>
                        <a:rPr lang="en-US" i="1" dirty="0">
                          <a:latin typeface="LM Roman 10 Regular"/>
                          <a:cs typeface="LM Roman 10 Regular"/>
                        </a:rPr>
                        <a:t>n</a:t>
                      </a:r>
                    </a:p>
                  </a:txBody>
                  <a:tcPr/>
                </a:tc>
                <a:tc>
                  <a:txBody>
                    <a:bodyPr/>
                    <a:lstStyle/>
                    <a:p>
                      <a:pPr algn="ctr"/>
                      <a:r>
                        <a:rPr lang="en-US" dirty="0">
                          <a:latin typeface="Trebuchet MS"/>
                          <a:cs typeface="Trebuchet MS"/>
                        </a:rPr>
                        <a:t>Fixed</a:t>
                      </a:r>
                    </a:p>
                  </a:txBody>
                  <a:tcPr/>
                </a:tc>
                <a:extLst>
                  <a:ext uri="{0D108BD9-81ED-4DB2-BD59-A6C34878D82A}">
                    <a16:rowId xmlns:a16="http://schemas.microsoft.com/office/drawing/2014/main" val="10005"/>
                  </a:ext>
                </a:extLst>
              </a:tr>
              <a:tr h="370840">
                <a:tc>
                  <a:txBody>
                    <a:bodyPr/>
                    <a:lstStyle/>
                    <a:p>
                      <a:pPr algn="ctr"/>
                      <a:r>
                        <a:rPr lang="en-US" dirty="0">
                          <a:latin typeface="Trebuchet MS"/>
                          <a:cs typeface="Trebuchet MS"/>
                        </a:rPr>
                        <a:t>PCA</a:t>
                      </a:r>
                    </a:p>
                  </a:txBody>
                  <a:tcPr/>
                </a:tc>
                <a:tc>
                  <a:txBody>
                    <a:bodyPr/>
                    <a:lstStyle/>
                    <a:p>
                      <a:pPr algn="ctr"/>
                      <a:r>
                        <a:rPr lang="en-US" i="1" baseline="0" dirty="0">
                          <a:latin typeface="LM Roman 10 Regular"/>
                          <a:cs typeface="LM Roman 10 Regular"/>
                        </a:rPr>
                        <a:t>K </a:t>
                      </a:r>
                      <a:r>
                        <a:rPr lang="en-US" i="1" baseline="0" dirty="0">
                          <a:latin typeface="ＭＳ ゴシック"/>
                          <a:ea typeface="ＭＳ ゴシック"/>
                          <a:cs typeface="ＭＳ ゴシック"/>
                        </a:rPr>
                        <a:t>≤</a:t>
                      </a:r>
                      <a:r>
                        <a:rPr lang="en-US" i="1" baseline="0" dirty="0">
                          <a:latin typeface="LM Roman 10 Regular"/>
                          <a:cs typeface="LM Roman 10 Regular"/>
                        </a:rPr>
                        <a:t> </a:t>
                      </a:r>
                      <a:r>
                        <a:rPr lang="en-US" i="1" dirty="0">
                          <a:latin typeface="LM Roman 10 Regular"/>
                          <a:cs typeface="LM Roman 10 Regular"/>
                        </a:rPr>
                        <a:t>n</a:t>
                      </a:r>
                    </a:p>
                  </a:txBody>
                  <a:tcPr/>
                </a:tc>
                <a:tc>
                  <a:txBody>
                    <a:bodyPr/>
                    <a:lstStyle/>
                    <a:p>
                      <a:pPr algn="ctr"/>
                      <a:r>
                        <a:rPr lang="en-US" dirty="0">
                          <a:latin typeface="Trebuchet MS"/>
                          <a:cs typeface="Trebuchet MS"/>
                        </a:rPr>
                        <a:t>Learned</a:t>
                      </a:r>
                    </a:p>
                  </a:txBody>
                  <a:tcPr/>
                </a:tc>
                <a:extLst>
                  <a:ext uri="{0D108BD9-81ED-4DB2-BD59-A6C34878D82A}">
                    <a16:rowId xmlns:a16="http://schemas.microsoft.com/office/drawing/2014/main" val="10006"/>
                  </a:ext>
                </a:extLst>
              </a:tr>
            </a:tbl>
          </a:graphicData>
        </a:graphic>
      </p:graphicFrame>
      <p:pic>
        <p:nvPicPr>
          <p:cNvPr id="99" name="Picture 98" descr="Screen Shot 2014-04-29 at 5.36.4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6155" y="4336718"/>
            <a:ext cx="1381935" cy="415484"/>
          </a:xfrm>
          <a:prstGeom prst="rect">
            <a:avLst/>
          </a:prstGeom>
        </p:spPr>
      </p:pic>
      <p:sp>
        <p:nvSpPr>
          <p:cNvPr id="101" name="TextBox 100"/>
          <p:cNvSpPr txBox="1"/>
          <p:nvPr/>
        </p:nvSpPr>
        <p:spPr>
          <a:xfrm>
            <a:off x="6039603" y="3944152"/>
            <a:ext cx="1218199" cy="338554"/>
          </a:xfrm>
          <a:prstGeom prst="rect">
            <a:avLst/>
          </a:prstGeom>
          <a:noFill/>
        </p:spPr>
        <p:txBody>
          <a:bodyPr wrap="square" rtlCol="0">
            <a:spAutoFit/>
          </a:bodyPr>
          <a:lstStyle/>
          <a:p>
            <a:r>
              <a:rPr lang="en-US" sz="1600" dirty="0">
                <a:latin typeface="Trebuchet MS"/>
                <a:cs typeface="Trebuchet MS"/>
              </a:rPr>
              <a:t>Properties:</a:t>
            </a:r>
          </a:p>
        </p:txBody>
      </p:sp>
      <p:sp>
        <p:nvSpPr>
          <p:cNvPr id="102" name="TextBox 101"/>
          <p:cNvSpPr txBox="1"/>
          <p:nvPr/>
        </p:nvSpPr>
        <p:spPr>
          <a:xfrm>
            <a:off x="6056998" y="4876526"/>
            <a:ext cx="1293944" cy="430887"/>
          </a:xfrm>
          <a:prstGeom prst="rect">
            <a:avLst/>
          </a:prstGeom>
          <a:noFill/>
        </p:spPr>
        <p:txBody>
          <a:bodyPr wrap="none" rtlCol="0">
            <a:spAutoFit/>
          </a:bodyPr>
          <a:lstStyle/>
          <a:p>
            <a:r>
              <a:rPr lang="en-US" sz="2200" b="1" dirty="0">
                <a:latin typeface="LM Roman 10 Regular"/>
                <a:cs typeface="LM Roman 10 Regular"/>
              </a:rPr>
              <a:t>x</a:t>
            </a:r>
            <a:r>
              <a:rPr lang="en-US" sz="2200" dirty="0">
                <a:latin typeface="LM Roman 10 Regular"/>
                <a:cs typeface="LM Roman 10 Regular"/>
              </a:rPr>
              <a:t> =     </a:t>
            </a:r>
            <a:r>
              <a:rPr lang="en-US" sz="2200" b="1" dirty="0">
                <a:latin typeface="LM Roman 10 Regular"/>
                <a:cs typeface="LM Roman 10 Regular"/>
              </a:rPr>
              <a:t>     y</a:t>
            </a:r>
          </a:p>
        </p:txBody>
      </p:sp>
      <p:grpSp>
        <p:nvGrpSpPr>
          <p:cNvPr id="6" name="Group 5"/>
          <p:cNvGrpSpPr/>
          <p:nvPr/>
        </p:nvGrpSpPr>
        <p:grpSpPr>
          <a:xfrm>
            <a:off x="1132937" y="1846062"/>
            <a:ext cx="6439729" cy="551934"/>
            <a:chOff x="1132937" y="2431278"/>
            <a:chExt cx="6439729" cy="551934"/>
          </a:xfrm>
        </p:grpSpPr>
        <p:grpSp>
          <p:nvGrpSpPr>
            <p:cNvPr id="103" name="Group 102"/>
            <p:cNvGrpSpPr/>
            <p:nvPr/>
          </p:nvGrpSpPr>
          <p:grpSpPr>
            <a:xfrm>
              <a:off x="1132937" y="2431278"/>
              <a:ext cx="6439729" cy="551934"/>
              <a:chOff x="1132937" y="2431278"/>
              <a:chExt cx="6439729" cy="551934"/>
            </a:xfrm>
          </p:grpSpPr>
          <p:sp>
            <p:nvSpPr>
              <p:cNvPr id="104" name="Left Brace 103"/>
              <p:cNvSpPr/>
              <p:nvPr/>
            </p:nvSpPr>
            <p:spPr>
              <a:xfrm rot="16200000">
                <a:off x="1939812" y="1680206"/>
                <a:ext cx="242634" cy="1856384"/>
              </a:xfrm>
              <a:prstGeom prst="leftBrace">
                <a:avLst/>
              </a:prstGeom>
              <a:ln w="9525" cmpd="sng">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5" name="TextBox 104"/>
              <p:cNvSpPr txBox="1"/>
              <p:nvPr/>
            </p:nvSpPr>
            <p:spPr>
              <a:xfrm>
                <a:off x="1909434" y="2644658"/>
                <a:ext cx="300582" cy="338554"/>
              </a:xfrm>
              <a:prstGeom prst="rect">
                <a:avLst/>
              </a:prstGeom>
              <a:noFill/>
            </p:spPr>
            <p:txBody>
              <a:bodyPr wrap="square" rtlCol="0">
                <a:spAutoFit/>
              </a:bodyPr>
              <a:lstStyle/>
              <a:p>
                <a:r>
                  <a:rPr lang="en-US" sz="1600" i="1" dirty="0">
                    <a:latin typeface="LM Roman 10 Regular"/>
                    <a:cs typeface="LM Roman 10 Regular"/>
                  </a:rPr>
                  <a:t>n</a:t>
                </a:r>
              </a:p>
            </p:txBody>
          </p:sp>
          <p:sp>
            <p:nvSpPr>
              <p:cNvPr id="119" name="Left Brace 118"/>
              <p:cNvSpPr/>
              <p:nvPr/>
            </p:nvSpPr>
            <p:spPr>
              <a:xfrm rot="16200000">
                <a:off x="6523157" y="1624403"/>
                <a:ext cx="242634" cy="1856384"/>
              </a:xfrm>
              <a:prstGeom prst="leftBrace">
                <a:avLst/>
              </a:prstGeom>
              <a:ln w="9525" cmpd="sng">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121" name="TextBox 120"/>
            <p:cNvSpPr txBox="1"/>
            <p:nvPr/>
          </p:nvSpPr>
          <p:spPr>
            <a:xfrm>
              <a:off x="6120646" y="2599559"/>
              <a:ext cx="1082120" cy="338554"/>
            </a:xfrm>
            <a:prstGeom prst="rect">
              <a:avLst/>
            </a:prstGeom>
            <a:noFill/>
          </p:spPr>
          <p:txBody>
            <a:bodyPr wrap="square" rtlCol="0">
              <a:spAutoFit/>
            </a:bodyPr>
            <a:lstStyle/>
            <a:p>
              <a:pPr algn="ctr"/>
              <a:r>
                <a:rPr lang="en-US" sz="1600" i="1" dirty="0">
                  <a:latin typeface="LM Roman 10 Regular"/>
                  <a:cs typeface="LM Roman 10 Regular"/>
                </a:rPr>
                <a:t>K </a:t>
              </a:r>
              <a:r>
                <a:rPr lang="en-US" sz="1600" i="1" dirty="0">
                  <a:latin typeface="ＭＳ ゴシック"/>
                  <a:ea typeface="ＭＳ ゴシック"/>
                  <a:cs typeface="ＭＳ ゴシック"/>
                </a:rPr>
                <a:t>≤</a:t>
              </a:r>
              <a:r>
                <a:rPr lang="en-US" sz="1600" i="1" dirty="0">
                  <a:latin typeface="LM Roman 10 Regular"/>
                  <a:cs typeface="LM Roman 10 Regular"/>
                </a:rPr>
                <a:t> n</a:t>
              </a:r>
            </a:p>
          </p:txBody>
        </p:sp>
      </p:grpSp>
      <p:sp>
        <p:nvSpPr>
          <p:cNvPr id="122" name="Right Arrow 121"/>
          <p:cNvSpPr/>
          <p:nvPr/>
        </p:nvSpPr>
        <p:spPr>
          <a:xfrm>
            <a:off x="4233331" y="1331085"/>
            <a:ext cx="550334" cy="51392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CCAE206-00F6-AF4D-9990-ABB04ECF324C}"/>
              </a:ext>
            </a:extLst>
          </p:cNvPr>
          <p:cNvSpPr>
            <a:spLocks noGrp="1"/>
          </p:cNvSpPr>
          <p:nvPr>
            <p:ph type="sldNum" sz="quarter" idx="12"/>
          </p:nvPr>
        </p:nvSpPr>
        <p:spPr>
          <a:xfrm>
            <a:off x="6553200" y="6356350"/>
            <a:ext cx="2133600" cy="365125"/>
          </a:xfrm>
        </p:spPr>
        <p:txBody>
          <a:bodyPr/>
          <a:lstStyle/>
          <a:p>
            <a:fld id="{9C0B2870-7350-8D40-A01A-CE539DF873CB}" type="slidenum">
              <a:rPr lang="en-US" smtClean="0"/>
              <a:t>3</a:t>
            </a:fld>
            <a:endParaRPr lang="en-US"/>
          </a:p>
        </p:txBody>
      </p:sp>
      <p:sp>
        <p:nvSpPr>
          <p:cNvPr id="4" name="TextBox 3">
            <a:extLst>
              <a:ext uri="{FF2B5EF4-FFF2-40B4-BE49-F238E27FC236}">
                <a16:creationId xmlns:a16="http://schemas.microsoft.com/office/drawing/2014/main" id="{2FDC4750-A1B3-324C-A2BD-B02F3D774F73}"/>
              </a:ext>
            </a:extLst>
          </p:cNvPr>
          <p:cNvSpPr txBox="1"/>
          <p:nvPr/>
        </p:nvSpPr>
        <p:spPr>
          <a:xfrm>
            <a:off x="772074" y="6356350"/>
            <a:ext cx="2547044" cy="369332"/>
          </a:xfrm>
          <a:prstGeom prst="rect">
            <a:avLst/>
          </a:prstGeom>
          <a:noFill/>
        </p:spPr>
        <p:txBody>
          <a:bodyPr wrap="none" rtlCol="0">
            <a:spAutoFit/>
          </a:bodyPr>
          <a:lstStyle/>
          <a:p>
            <a:r>
              <a:rPr lang="en-US" dirty="0"/>
              <a:t>+ Sparse Representations</a:t>
            </a:r>
          </a:p>
        </p:txBody>
      </p:sp>
    </p:spTree>
    <p:extLst>
      <p:ext uri="{BB962C8B-B14F-4D97-AF65-F5344CB8AC3E}">
        <p14:creationId xmlns:p14="http://schemas.microsoft.com/office/powerpoint/2010/main" val="17493145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4</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sp>
        <p:nvSpPr>
          <p:cNvPr id="4" name="TextBox 3">
            <a:extLst>
              <a:ext uri="{FF2B5EF4-FFF2-40B4-BE49-F238E27FC236}">
                <a16:creationId xmlns:a16="http://schemas.microsoft.com/office/drawing/2014/main" id="{7191877D-E343-EA44-9F4E-AAEDC5977D27}"/>
              </a:ext>
            </a:extLst>
          </p:cNvPr>
          <p:cNvSpPr txBox="1"/>
          <p:nvPr/>
        </p:nvSpPr>
        <p:spPr>
          <a:xfrm>
            <a:off x="1213333" y="812092"/>
            <a:ext cx="2166747" cy="707886"/>
          </a:xfrm>
          <a:prstGeom prst="rect">
            <a:avLst/>
          </a:prstGeom>
          <a:noFill/>
        </p:spPr>
        <p:txBody>
          <a:bodyPr wrap="none" rtlCol="0">
            <a:spAutoFit/>
          </a:bodyPr>
          <a:lstStyle/>
          <a:p>
            <a:r>
              <a:rPr lang="en-US" sz="4000" dirty="0"/>
              <a:t>1. LBP-1D</a:t>
            </a:r>
          </a:p>
        </p:txBody>
      </p:sp>
      <p:sp>
        <p:nvSpPr>
          <p:cNvPr id="5" name="TextBox 4">
            <a:extLst>
              <a:ext uri="{FF2B5EF4-FFF2-40B4-BE49-F238E27FC236}">
                <a16:creationId xmlns:a16="http://schemas.microsoft.com/office/drawing/2014/main" id="{4FEF134A-58B8-7044-B739-5F13B6DC3421}"/>
              </a:ext>
            </a:extLst>
          </p:cNvPr>
          <p:cNvSpPr txBox="1"/>
          <p:nvPr/>
        </p:nvSpPr>
        <p:spPr>
          <a:xfrm>
            <a:off x="1266309" y="5213446"/>
            <a:ext cx="7067926" cy="923330"/>
          </a:xfrm>
          <a:prstGeom prst="rect">
            <a:avLst/>
          </a:prstGeom>
          <a:noFill/>
        </p:spPr>
        <p:txBody>
          <a:bodyPr wrap="square" rtlCol="0">
            <a:spAutoFit/>
          </a:bodyPr>
          <a:lstStyle/>
          <a:p>
            <a:r>
              <a:rPr lang="en-US" dirty="0"/>
              <a:t>Kaya, Y., </a:t>
            </a:r>
            <a:r>
              <a:rPr lang="en-US" dirty="0" err="1"/>
              <a:t>Uyar</a:t>
            </a:r>
            <a:r>
              <a:rPr lang="en-US" dirty="0"/>
              <a:t>, M., </a:t>
            </a:r>
            <a:r>
              <a:rPr lang="en-US" dirty="0" err="1"/>
              <a:t>Tekin</a:t>
            </a:r>
            <a:r>
              <a:rPr lang="en-US" dirty="0"/>
              <a:t>, R., &amp; </a:t>
            </a:r>
            <a:r>
              <a:rPr lang="en-US" dirty="0" err="1"/>
              <a:t>Yıldırım</a:t>
            </a:r>
            <a:r>
              <a:rPr lang="en-US" dirty="0"/>
              <a:t>, S. (2014). 1D-local binary pattern based feature extraction for classification of epileptic EEG signals. Applied Mathematics and Computation, 243, 209-219.</a:t>
            </a:r>
          </a:p>
        </p:txBody>
      </p:sp>
      <p:pic>
        <p:nvPicPr>
          <p:cNvPr id="6" name="Content Placeholder 5">
            <a:extLst>
              <a:ext uri="{FF2B5EF4-FFF2-40B4-BE49-F238E27FC236}">
                <a16:creationId xmlns:a16="http://schemas.microsoft.com/office/drawing/2014/main" id="{3D3F40DC-6D05-4B4C-8D14-F94FE921C6C8}"/>
              </a:ext>
            </a:extLst>
          </p:cNvPr>
          <p:cNvPicPr>
            <a:picLocks noGrp="1" noChangeAspect="1"/>
          </p:cNvPicPr>
          <p:nvPr>
            <p:ph idx="1"/>
          </p:nvPr>
        </p:nvPicPr>
        <p:blipFill>
          <a:blip r:embed="rId2"/>
          <a:stretch>
            <a:fillRect/>
          </a:stretch>
        </p:blipFill>
        <p:spPr>
          <a:xfrm>
            <a:off x="4966970" y="777972"/>
            <a:ext cx="3367265" cy="4525963"/>
          </a:xfrm>
        </p:spPr>
      </p:pic>
    </p:spTree>
    <p:extLst>
      <p:ext uri="{BB962C8B-B14F-4D97-AF65-F5344CB8AC3E}">
        <p14:creationId xmlns:p14="http://schemas.microsoft.com/office/powerpoint/2010/main" val="1212025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95D7E9C-9B16-9440-974C-7206E643B270}"/>
              </a:ext>
            </a:extLst>
          </p:cNvPr>
          <p:cNvPicPr>
            <a:picLocks noChangeAspect="1"/>
          </p:cNvPicPr>
          <p:nvPr/>
        </p:nvPicPr>
        <p:blipFill>
          <a:blip r:embed="rId2"/>
          <a:stretch>
            <a:fillRect/>
          </a:stretch>
        </p:blipFill>
        <p:spPr>
          <a:xfrm>
            <a:off x="2813577" y="0"/>
            <a:ext cx="6000750" cy="6858000"/>
          </a:xfrm>
          <a:prstGeom prst="rect">
            <a:avLst/>
          </a:prstGeom>
        </p:spPr>
      </p:pic>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5</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sp>
        <p:nvSpPr>
          <p:cNvPr id="11" name="TextBox 10">
            <a:extLst>
              <a:ext uri="{FF2B5EF4-FFF2-40B4-BE49-F238E27FC236}">
                <a16:creationId xmlns:a16="http://schemas.microsoft.com/office/drawing/2014/main" id="{6E820A9A-74EF-2145-A140-94AFBBFFB9C0}"/>
              </a:ext>
            </a:extLst>
          </p:cNvPr>
          <p:cNvSpPr txBox="1"/>
          <p:nvPr/>
        </p:nvSpPr>
        <p:spPr>
          <a:xfrm>
            <a:off x="386484" y="477672"/>
            <a:ext cx="1836337" cy="523220"/>
          </a:xfrm>
          <a:prstGeom prst="rect">
            <a:avLst/>
          </a:prstGeom>
          <a:noFill/>
        </p:spPr>
        <p:txBody>
          <a:bodyPr wrap="none" rtlCol="0">
            <a:spAutoFit/>
          </a:bodyPr>
          <a:lstStyle/>
          <a:p>
            <a:r>
              <a:rPr lang="en-US" sz="2800" dirty="0"/>
              <a:t>EEG Signals</a:t>
            </a:r>
          </a:p>
        </p:txBody>
      </p:sp>
    </p:spTree>
    <p:extLst>
      <p:ext uri="{BB962C8B-B14F-4D97-AF65-F5344CB8AC3E}">
        <p14:creationId xmlns:p14="http://schemas.microsoft.com/office/powerpoint/2010/main" val="3870411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6</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pic>
        <p:nvPicPr>
          <p:cNvPr id="6" name="Picture 5">
            <a:extLst>
              <a:ext uri="{FF2B5EF4-FFF2-40B4-BE49-F238E27FC236}">
                <a16:creationId xmlns:a16="http://schemas.microsoft.com/office/drawing/2014/main" id="{2CEBCBAA-5EA2-EE4A-934A-2AB97480CEC4}"/>
              </a:ext>
            </a:extLst>
          </p:cNvPr>
          <p:cNvPicPr>
            <a:picLocks noChangeAspect="1"/>
          </p:cNvPicPr>
          <p:nvPr/>
        </p:nvPicPr>
        <p:blipFill>
          <a:blip r:embed="rId2"/>
          <a:stretch>
            <a:fillRect/>
          </a:stretch>
        </p:blipFill>
        <p:spPr>
          <a:xfrm>
            <a:off x="527050" y="2171700"/>
            <a:ext cx="8089900" cy="2514600"/>
          </a:xfrm>
          <a:prstGeom prst="rect">
            <a:avLst/>
          </a:prstGeom>
        </p:spPr>
      </p:pic>
      <p:sp>
        <p:nvSpPr>
          <p:cNvPr id="7" name="TextBox 6">
            <a:extLst>
              <a:ext uri="{FF2B5EF4-FFF2-40B4-BE49-F238E27FC236}">
                <a16:creationId xmlns:a16="http://schemas.microsoft.com/office/drawing/2014/main" id="{DB6826FA-0B73-F843-8889-9879F8086693}"/>
              </a:ext>
            </a:extLst>
          </p:cNvPr>
          <p:cNvSpPr txBox="1"/>
          <p:nvPr/>
        </p:nvSpPr>
        <p:spPr>
          <a:xfrm>
            <a:off x="386484" y="477672"/>
            <a:ext cx="1202573" cy="523220"/>
          </a:xfrm>
          <a:prstGeom prst="rect">
            <a:avLst/>
          </a:prstGeom>
          <a:noFill/>
        </p:spPr>
        <p:txBody>
          <a:bodyPr wrap="none" rtlCol="0">
            <a:spAutoFit/>
          </a:bodyPr>
          <a:lstStyle/>
          <a:p>
            <a:r>
              <a:rPr lang="en-US" sz="2800" dirty="0"/>
              <a:t>LBP 2D</a:t>
            </a:r>
          </a:p>
        </p:txBody>
      </p:sp>
    </p:spTree>
    <p:extLst>
      <p:ext uri="{BB962C8B-B14F-4D97-AF65-F5344CB8AC3E}">
        <p14:creationId xmlns:p14="http://schemas.microsoft.com/office/powerpoint/2010/main" val="30987103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7BA55A-ADFF-B740-AB77-83094093BEFB}"/>
              </a:ext>
            </a:extLst>
          </p:cNvPr>
          <p:cNvPicPr>
            <a:picLocks noChangeAspect="1"/>
          </p:cNvPicPr>
          <p:nvPr/>
        </p:nvPicPr>
        <p:blipFill>
          <a:blip r:embed="rId2"/>
          <a:stretch>
            <a:fillRect/>
          </a:stretch>
        </p:blipFill>
        <p:spPr>
          <a:xfrm>
            <a:off x="1009560" y="0"/>
            <a:ext cx="8021035" cy="6168788"/>
          </a:xfrm>
          <a:prstGeom prst="rect">
            <a:avLst/>
          </a:prstGeom>
        </p:spPr>
      </p:pic>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7</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sp>
        <p:nvSpPr>
          <p:cNvPr id="7" name="TextBox 6">
            <a:extLst>
              <a:ext uri="{FF2B5EF4-FFF2-40B4-BE49-F238E27FC236}">
                <a16:creationId xmlns:a16="http://schemas.microsoft.com/office/drawing/2014/main" id="{DB6826FA-0B73-F843-8889-9879F8086693}"/>
              </a:ext>
            </a:extLst>
          </p:cNvPr>
          <p:cNvSpPr txBox="1"/>
          <p:nvPr/>
        </p:nvSpPr>
        <p:spPr>
          <a:xfrm>
            <a:off x="386484" y="477672"/>
            <a:ext cx="1202573" cy="523220"/>
          </a:xfrm>
          <a:prstGeom prst="rect">
            <a:avLst/>
          </a:prstGeom>
          <a:noFill/>
        </p:spPr>
        <p:txBody>
          <a:bodyPr wrap="none" rtlCol="0">
            <a:spAutoFit/>
          </a:bodyPr>
          <a:lstStyle/>
          <a:p>
            <a:r>
              <a:rPr lang="en-US" sz="2800" dirty="0"/>
              <a:t>LBP 2D</a:t>
            </a:r>
          </a:p>
        </p:txBody>
      </p:sp>
    </p:spTree>
    <p:extLst>
      <p:ext uri="{BB962C8B-B14F-4D97-AF65-F5344CB8AC3E}">
        <p14:creationId xmlns:p14="http://schemas.microsoft.com/office/powerpoint/2010/main" val="161888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8</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pic>
        <p:nvPicPr>
          <p:cNvPr id="5" name="Picture 4">
            <a:extLst>
              <a:ext uri="{FF2B5EF4-FFF2-40B4-BE49-F238E27FC236}">
                <a16:creationId xmlns:a16="http://schemas.microsoft.com/office/drawing/2014/main" id="{68D136CB-B2BF-6546-88D0-E4CA203C7548}"/>
              </a:ext>
            </a:extLst>
          </p:cNvPr>
          <p:cNvPicPr>
            <a:picLocks noChangeAspect="1"/>
          </p:cNvPicPr>
          <p:nvPr/>
        </p:nvPicPr>
        <p:blipFill>
          <a:blip r:embed="rId2"/>
          <a:stretch>
            <a:fillRect/>
          </a:stretch>
        </p:blipFill>
        <p:spPr>
          <a:xfrm>
            <a:off x="0" y="345558"/>
            <a:ext cx="9144000" cy="6166884"/>
          </a:xfrm>
          <a:prstGeom prst="rect">
            <a:avLst/>
          </a:prstGeom>
        </p:spPr>
      </p:pic>
    </p:spTree>
    <p:extLst>
      <p:ext uri="{BB962C8B-B14F-4D97-AF65-F5344CB8AC3E}">
        <p14:creationId xmlns:p14="http://schemas.microsoft.com/office/powerpoint/2010/main" val="1052865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732EE-0FFE-C04A-8BFC-2B188B12DB20}"/>
              </a:ext>
            </a:extLst>
          </p:cNvPr>
          <p:cNvSpPr>
            <a:spLocks noGrp="1"/>
          </p:cNvSpPr>
          <p:nvPr>
            <p:ph type="sldNum" sz="quarter" idx="12"/>
          </p:nvPr>
        </p:nvSpPr>
        <p:spPr/>
        <p:txBody>
          <a:bodyPr/>
          <a:lstStyle/>
          <a:p>
            <a:fld id="{9C0B2870-7350-8D40-A01A-CE539DF873CB}" type="slidenum">
              <a:rPr lang="en-US" smtClean="0"/>
              <a:t>9</a:t>
            </a:fld>
            <a:endParaRPr lang="en-US"/>
          </a:p>
        </p:txBody>
      </p:sp>
      <p:sp>
        <p:nvSpPr>
          <p:cNvPr id="3" name="TextBox 2">
            <a:extLst>
              <a:ext uri="{FF2B5EF4-FFF2-40B4-BE49-F238E27FC236}">
                <a16:creationId xmlns:a16="http://schemas.microsoft.com/office/drawing/2014/main" id="{64756912-6AA1-8D4E-98CF-A56779DF6990}"/>
              </a:ext>
            </a:extLst>
          </p:cNvPr>
          <p:cNvSpPr txBox="1"/>
          <p:nvPr/>
        </p:nvSpPr>
        <p:spPr>
          <a:xfrm>
            <a:off x="0" y="6538912"/>
            <a:ext cx="1352743" cy="276999"/>
          </a:xfrm>
          <a:prstGeom prst="rect">
            <a:avLst/>
          </a:prstGeom>
          <a:noFill/>
        </p:spPr>
        <p:txBody>
          <a:bodyPr wrap="none" rtlCol="0">
            <a:spAutoFit/>
          </a:bodyPr>
          <a:lstStyle/>
          <a:p>
            <a:r>
              <a:rPr lang="en-US" sz="1200" dirty="0">
                <a:solidFill>
                  <a:schemeClr val="tx1">
                    <a:lumMod val="50000"/>
                    <a:lumOff val="50000"/>
                  </a:schemeClr>
                </a:solidFill>
              </a:rPr>
              <a:t>PAT02_FX_1D.pptx</a:t>
            </a:r>
          </a:p>
        </p:txBody>
      </p:sp>
      <p:sp>
        <p:nvSpPr>
          <p:cNvPr id="4" name="TextBox 3">
            <a:extLst>
              <a:ext uri="{FF2B5EF4-FFF2-40B4-BE49-F238E27FC236}">
                <a16:creationId xmlns:a16="http://schemas.microsoft.com/office/drawing/2014/main" id="{7191877D-E343-EA44-9F4E-AAEDC5977D27}"/>
              </a:ext>
            </a:extLst>
          </p:cNvPr>
          <p:cNvSpPr txBox="1"/>
          <p:nvPr/>
        </p:nvSpPr>
        <p:spPr>
          <a:xfrm>
            <a:off x="2652115" y="946003"/>
            <a:ext cx="3839769" cy="707886"/>
          </a:xfrm>
          <a:prstGeom prst="rect">
            <a:avLst/>
          </a:prstGeom>
          <a:noFill/>
        </p:spPr>
        <p:txBody>
          <a:bodyPr wrap="none" rtlCol="0">
            <a:spAutoFit/>
          </a:bodyPr>
          <a:lstStyle/>
          <a:p>
            <a:r>
              <a:rPr lang="en-US" sz="4000" dirty="0"/>
              <a:t>2. Music Features</a:t>
            </a:r>
          </a:p>
        </p:txBody>
      </p:sp>
      <p:sp>
        <p:nvSpPr>
          <p:cNvPr id="5" name="TextBox 4">
            <a:extLst>
              <a:ext uri="{FF2B5EF4-FFF2-40B4-BE49-F238E27FC236}">
                <a16:creationId xmlns:a16="http://schemas.microsoft.com/office/drawing/2014/main" id="{4FEF134A-58B8-7044-B739-5F13B6DC3421}"/>
              </a:ext>
            </a:extLst>
          </p:cNvPr>
          <p:cNvSpPr txBox="1"/>
          <p:nvPr/>
        </p:nvSpPr>
        <p:spPr>
          <a:xfrm>
            <a:off x="1252661" y="1985313"/>
            <a:ext cx="7067926" cy="4247317"/>
          </a:xfrm>
          <a:prstGeom prst="rect">
            <a:avLst/>
          </a:prstGeom>
          <a:noFill/>
        </p:spPr>
        <p:txBody>
          <a:bodyPr wrap="square" rtlCol="0">
            <a:spAutoFit/>
          </a:bodyPr>
          <a:lstStyle/>
          <a:p>
            <a:r>
              <a:rPr lang="en-US" dirty="0">
                <a:hlinkClick r:id="rId2"/>
              </a:rPr>
              <a:t>https://towardsdatascience.com/extract-features-of-music-75a3f9bc265d</a:t>
            </a:r>
            <a:endParaRPr lang="en-US" dirty="0"/>
          </a:p>
          <a:p>
            <a:r>
              <a:rPr lang="en-US" dirty="0"/>
              <a:t>Music Feature Extraction in Python</a:t>
            </a:r>
          </a:p>
          <a:p>
            <a:r>
              <a:rPr lang="en-US" dirty="0"/>
              <a:t>Different type of audio features and how to extract them.</a:t>
            </a:r>
          </a:p>
          <a:p>
            <a:r>
              <a:rPr lang="en-US" dirty="0"/>
              <a:t>By </a:t>
            </a:r>
            <a:r>
              <a:rPr lang="en-US" dirty="0" err="1"/>
              <a:t>Sanket</a:t>
            </a:r>
            <a:r>
              <a:rPr lang="en-US" dirty="0"/>
              <a:t> Doshi</a:t>
            </a:r>
          </a:p>
          <a:p>
            <a:endParaRPr lang="en-US" dirty="0"/>
          </a:p>
          <a:p>
            <a:r>
              <a:rPr lang="en-US" dirty="0">
                <a:hlinkClick r:id="rId3"/>
              </a:rPr>
              <a:t>https://towardsdatascience.com/understanding-audio-data-fourier-transform-fft-spectrogram-and-speech-recognition-a4072d228520</a:t>
            </a:r>
            <a:endParaRPr lang="en-US" dirty="0"/>
          </a:p>
          <a:p>
            <a:r>
              <a:rPr lang="en-AU" dirty="0"/>
              <a:t>Understanding Audio data, Fourier Transform, FFT and Spectrogram features for a Speech Recognition System</a:t>
            </a:r>
          </a:p>
          <a:p>
            <a:r>
              <a:rPr lang="en-US" dirty="0"/>
              <a:t>By Kartik Chaudhary</a:t>
            </a:r>
          </a:p>
          <a:p>
            <a:endParaRPr lang="en-US" dirty="0"/>
          </a:p>
          <a:p>
            <a:r>
              <a:rPr lang="en-US" dirty="0">
                <a:hlinkClick r:id="rId4"/>
              </a:rPr>
              <a:t>https://medium.com/tencent-thailand/music-information-retrieval-part-1-using-librosa-to-extract-audio-features-6e8569537185</a:t>
            </a:r>
            <a:endParaRPr lang="en-US" dirty="0"/>
          </a:p>
          <a:p>
            <a:r>
              <a:rPr lang="en-US" dirty="0"/>
              <a:t>Using </a:t>
            </a:r>
            <a:r>
              <a:rPr lang="en-US" dirty="0" err="1"/>
              <a:t>LibROSA</a:t>
            </a:r>
            <a:r>
              <a:rPr lang="en-US" dirty="0"/>
              <a:t> to extract audio features</a:t>
            </a:r>
          </a:p>
          <a:p>
            <a:r>
              <a:rPr lang="en-US" dirty="0"/>
              <a:t>By KK GG</a:t>
            </a:r>
          </a:p>
        </p:txBody>
      </p:sp>
    </p:spTree>
    <p:extLst>
      <p:ext uri="{BB962C8B-B14F-4D97-AF65-F5344CB8AC3E}">
        <p14:creationId xmlns:p14="http://schemas.microsoft.com/office/powerpoint/2010/main" val="7532741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6491</TotalTime>
  <Words>960</Words>
  <Application>Microsoft Macintosh PowerPoint</Application>
  <PresentationFormat>On-screen Show (4:3)</PresentationFormat>
  <Paragraphs>139</Paragraphs>
  <Slides>20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ＭＳ ゴシック</vt:lpstr>
      <vt:lpstr>Arial</vt:lpstr>
      <vt:lpstr>Calibri</vt:lpstr>
      <vt:lpstr>LM Roman 10 Regular</vt:lpstr>
      <vt:lpstr>Trebuchet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Escuela de Ingenieria PUC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Recognition using Adaptive Sparse Representations</dc:title>
  <dc:creator>Domingo Mery</dc:creator>
  <cp:lastModifiedBy>Domingo Mery</cp:lastModifiedBy>
  <cp:revision>181</cp:revision>
  <dcterms:created xsi:type="dcterms:W3CDTF">2013-11-07T20:27:34Z</dcterms:created>
  <dcterms:modified xsi:type="dcterms:W3CDTF">2020-06-23T15:22:44Z</dcterms:modified>
</cp:coreProperties>
</file>

<file path=docProps/thumbnail.jpeg>
</file>